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44"/>
  </p:notesMasterIdLst>
  <p:sldIdLst>
    <p:sldId id="591" r:id="rId2"/>
    <p:sldId id="592" r:id="rId3"/>
    <p:sldId id="586" r:id="rId4"/>
    <p:sldId id="587" r:id="rId5"/>
    <p:sldId id="640" r:id="rId6"/>
    <p:sldId id="637" r:id="rId7"/>
    <p:sldId id="588" r:id="rId8"/>
    <p:sldId id="593" r:id="rId9"/>
    <p:sldId id="641" r:id="rId10"/>
    <p:sldId id="595" r:id="rId11"/>
    <p:sldId id="596" r:id="rId12"/>
    <p:sldId id="638" r:id="rId13"/>
    <p:sldId id="639" r:id="rId14"/>
    <p:sldId id="642" r:id="rId15"/>
    <p:sldId id="610" r:id="rId16"/>
    <p:sldId id="611" r:id="rId17"/>
    <p:sldId id="660" r:id="rId18"/>
    <p:sldId id="659" r:id="rId19"/>
    <p:sldId id="662" r:id="rId20"/>
    <p:sldId id="643" r:id="rId21"/>
    <p:sldId id="663" r:id="rId22"/>
    <p:sldId id="664" r:id="rId23"/>
    <p:sldId id="665" r:id="rId24"/>
    <p:sldId id="666" r:id="rId25"/>
    <p:sldId id="667" r:id="rId26"/>
    <p:sldId id="668" r:id="rId27"/>
    <p:sldId id="669" r:id="rId28"/>
    <p:sldId id="670" r:id="rId29"/>
    <p:sldId id="671" r:id="rId30"/>
    <p:sldId id="672" r:id="rId31"/>
    <p:sldId id="673" r:id="rId32"/>
    <p:sldId id="674" r:id="rId33"/>
    <p:sldId id="675" r:id="rId34"/>
    <p:sldId id="676" r:id="rId35"/>
    <p:sldId id="677" r:id="rId36"/>
    <p:sldId id="678" r:id="rId37"/>
    <p:sldId id="679" r:id="rId38"/>
    <p:sldId id="680" r:id="rId39"/>
    <p:sldId id="681" r:id="rId40"/>
    <p:sldId id="682" r:id="rId41"/>
    <p:sldId id="683" r:id="rId42"/>
    <p:sldId id="6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3868963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10</a:t>
            </a:fld>
            <a:endParaRPr lang="en-US"/>
          </a:p>
        </p:txBody>
      </p:sp>
      <p:sp>
        <p:nvSpPr>
          <p:cNvPr id="5" name="TextBox 4"/>
          <p:cNvSpPr txBox="1"/>
          <p:nvPr/>
        </p:nvSpPr>
        <p:spPr>
          <a:xfrm>
            <a:off x="1306285" y="163255"/>
            <a:ext cx="9564914" cy="707886"/>
          </a:xfrm>
          <a:prstGeom prst="rect">
            <a:avLst/>
          </a:prstGeom>
          <a:noFill/>
        </p:spPr>
        <p:txBody>
          <a:bodyPr wrap="square" rtlCol="0">
            <a:spAutoFit/>
          </a:bodyPr>
          <a:lstStyle/>
          <a:p>
            <a:pPr algn="ctr"/>
            <a:r>
              <a:rPr lang="en-US" sz="4000" dirty="0" smtClean="0"/>
              <a:t>Acceptance Angle</a:t>
            </a:r>
            <a:endParaRPr lang="en-US" sz="4000" dirty="0"/>
          </a:p>
        </p:txBody>
      </p:sp>
      <p:sp>
        <p:nvSpPr>
          <p:cNvPr id="6" name="TextBox 5"/>
          <p:cNvSpPr txBox="1"/>
          <p:nvPr/>
        </p:nvSpPr>
        <p:spPr>
          <a:xfrm>
            <a:off x="188685" y="4636760"/>
            <a:ext cx="11814629" cy="2308324"/>
          </a:xfrm>
          <a:prstGeom prst="rect">
            <a:avLst/>
          </a:prstGeom>
          <a:noFill/>
        </p:spPr>
        <p:txBody>
          <a:bodyPr wrap="square" rtlCol="0">
            <a:spAutoFit/>
          </a:bodyPr>
          <a:lstStyle/>
          <a:p>
            <a:pPr algn="just"/>
            <a:r>
              <a:rPr lang="en-US" sz="2400" dirty="0" smtClean="0"/>
              <a:t>Only rays with a sufficiently shallow grazing angle (with an angle to the normal greater than </a:t>
            </a:r>
            <a:r>
              <a:rPr lang="el-GR" sz="2400" dirty="0" smtClean="0"/>
              <a:t>θ</a:t>
            </a:r>
            <a:r>
              <a:rPr lang="en-US" sz="2400" baseline="-25000" dirty="0" smtClean="0"/>
              <a:t>c</a:t>
            </a:r>
            <a:r>
              <a:rPr lang="en-US" sz="2400" dirty="0" smtClean="0"/>
              <a:t>) at the core-cladding interface are transmitted by total internal reflection. Ray A incident at the critical angle </a:t>
            </a:r>
            <a:r>
              <a:rPr lang="el-GR" sz="2400" dirty="0" smtClean="0"/>
              <a:t>θ</a:t>
            </a:r>
            <a:r>
              <a:rPr lang="en-US" sz="2400" baseline="-25000" dirty="0" smtClean="0"/>
              <a:t>c </a:t>
            </a:r>
            <a:r>
              <a:rPr lang="en-US" sz="2400" dirty="0" smtClean="0"/>
              <a:t>at the core-cladding interface enters the fiber core at an angle </a:t>
            </a:r>
            <a:r>
              <a:rPr lang="el-GR" sz="2400" dirty="0" smtClean="0"/>
              <a:t>θ</a:t>
            </a:r>
            <a:r>
              <a:rPr lang="en-US" sz="2400" baseline="-25000" dirty="0" smtClean="0"/>
              <a:t>a</a:t>
            </a:r>
            <a:r>
              <a:rPr lang="en-US" sz="2400" dirty="0" smtClean="0"/>
              <a:t> to the fiber axis and is refracted at the air-core interface.</a:t>
            </a:r>
          </a:p>
          <a:p>
            <a:pPr algn="just"/>
            <a:endParaRPr lang="en-US" sz="2400" dirty="0"/>
          </a:p>
        </p:txBody>
      </p:sp>
      <p:grpSp>
        <p:nvGrpSpPr>
          <p:cNvPr id="2" name="Group 16"/>
          <p:cNvGrpSpPr/>
          <p:nvPr/>
        </p:nvGrpSpPr>
        <p:grpSpPr>
          <a:xfrm>
            <a:off x="1074064" y="740230"/>
            <a:ext cx="9318172" cy="3962400"/>
            <a:chOff x="2830285" y="4339771"/>
            <a:chExt cx="6313714" cy="2046515"/>
          </a:xfrm>
        </p:grpSpPr>
        <p:pic>
          <p:nvPicPr>
            <p:cNvPr id="14" name="Picture 2"/>
            <p:cNvPicPr>
              <a:picLocks noChangeAspect="1" noChangeArrowheads="1"/>
            </p:cNvPicPr>
            <p:nvPr/>
          </p:nvPicPr>
          <p:blipFill>
            <a:blip r:embed="rId2"/>
            <a:srcRect l="25991" t="42658" r="25482" b="29366"/>
            <a:stretch>
              <a:fillRect/>
            </a:stretch>
          </p:blipFill>
          <p:spPr bwMode="auto">
            <a:xfrm>
              <a:off x="2830285" y="4339771"/>
              <a:ext cx="6313714" cy="2046515"/>
            </a:xfrm>
            <a:prstGeom prst="rect">
              <a:avLst/>
            </a:prstGeom>
            <a:noFill/>
            <a:ln w="9525">
              <a:noFill/>
              <a:miter lim="800000"/>
              <a:headEnd/>
              <a:tailEnd/>
            </a:ln>
            <a:effectLst/>
          </p:spPr>
        </p:pic>
        <p:cxnSp>
          <p:nvCxnSpPr>
            <p:cNvPr id="15" name="Straight Arrow Connector 14"/>
            <p:cNvCxnSpPr/>
            <p:nvPr/>
          </p:nvCxnSpPr>
          <p:spPr>
            <a:xfrm>
              <a:off x="6276954" y="5035739"/>
              <a:ext cx="1277257" cy="14514"/>
            </a:xfrm>
            <a:prstGeom prst="straightConnector1">
              <a:avLst/>
            </a:prstGeom>
            <a:ln w="28575">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a:off x="6282176" y="5074417"/>
              <a:ext cx="1298146" cy="164920"/>
            </a:xfrm>
            <a:prstGeom prst="straightConnector1">
              <a:avLst/>
            </a:prstGeom>
            <a:ln w="28575">
              <a:solidFill>
                <a:srgbClr val="2DC0B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221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11</a:t>
            </a:fld>
            <a:endParaRPr lang="en-US"/>
          </a:p>
        </p:txBody>
      </p:sp>
      <p:pic>
        <p:nvPicPr>
          <p:cNvPr id="6146" name="Picture 2"/>
          <p:cNvPicPr>
            <a:picLocks noChangeAspect="1" noChangeArrowheads="1"/>
          </p:cNvPicPr>
          <p:nvPr/>
        </p:nvPicPr>
        <p:blipFill>
          <a:blip r:embed="rId2"/>
          <a:srcRect l="24095" t="24206" r="25260" b="35119"/>
          <a:stretch>
            <a:fillRect/>
          </a:stretch>
        </p:blipFill>
        <p:spPr bwMode="auto">
          <a:xfrm>
            <a:off x="358324" y="1486237"/>
            <a:ext cx="11398246" cy="5146785"/>
          </a:xfrm>
          <a:prstGeom prst="rect">
            <a:avLst/>
          </a:prstGeom>
          <a:noFill/>
          <a:ln w="9525">
            <a:noFill/>
            <a:miter lim="800000"/>
            <a:headEnd/>
            <a:tailEnd/>
          </a:ln>
          <a:effectLst/>
        </p:spPr>
      </p:pic>
      <p:sp>
        <p:nvSpPr>
          <p:cNvPr id="5" name="TextBox 4"/>
          <p:cNvSpPr txBox="1"/>
          <p:nvPr/>
        </p:nvSpPr>
        <p:spPr>
          <a:xfrm>
            <a:off x="1306285" y="163255"/>
            <a:ext cx="9564914" cy="707886"/>
          </a:xfrm>
          <a:prstGeom prst="rect">
            <a:avLst/>
          </a:prstGeom>
          <a:noFill/>
        </p:spPr>
        <p:txBody>
          <a:bodyPr wrap="square" rtlCol="0">
            <a:spAutoFit/>
          </a:bodyPr>
          <a:lstStyle/>
          <a:p>
            <a:pPr algn="ctr"/>
            <a:r>
              <a:rPr lang="en-US" sz="4000" dirty="0" smtClean="0"/>
              <a:t>Acceptance Angle</a:t>
            </a:r>
            <a:endParaRPr lang="en-US" sz="4000" dirty="0"/>
          </a:p>
        </p:txBody>
      </p:sp>
    </p:spTree>
    <p:extLst>
      <p:ext uri="{BB962C8B-B14F-4D97-AF65-F5344CB8AC3E}">
        <p14:creationId xmlns:p14="http://schemas.microsoft.com/office/powerpoint/2010/main" val="384321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12</a:t>
            </a:fld>
            <a:endParaRPr lang="en-US"/>
          </a:p>
        </p:txBody>
      </p:sp>
      <p:sp>
        <p:nvSpPr>
          <p:cNvPr id="5" name="TextBox 4"/>
          <p:cNvSpPr txBox="1"/>
          <p:nvPr/>
        </p:nvSpPr>
        <p:spPr>
          <a:xfrm>
            <a:off x="1306285" y="163255"/>
            <a:ext cx="9564914" cy="707886"/>
          </a:xfrm>
          <a:prstGeom prst="rect">
            <a:avLst/>
          </a:prstGeom>
          <a:noFill/>
        </p:spPr>
        <p:txBody>
          <a:bodyPr wrap="square" rtlCol="0">
            <a:spAutoFit/>
          </a:bodyPr>
          <a:lstStyle/>
          <a:p>
            <a:pPr algn="ctr"/>
            <a:r>
              <a:rPr lang="en-US" sz="4000" dirty="0" smtClean="0"/>
              <a:t>Acceptance Angle</a:t>
            </a:r>
            <a:endParaRPr lang="en-US" sz="4000" dirty="0"/>
          </a:p>
        </p:txBody>
      </p:sp>
      <p:sp>
        <p:nvSpPr>
          <p:cNvPr id="6" name="TextBox 5"/>
          <p:cNvSpPr txBox="1"/>
          <p:nvPr/>
        </p:nvSpPr>
        <p:spPr>
          <a:xfrm>
            <a:off x="275771" y="5399317"/>
            <a:ext cx="11408229" cy="830997"/>
          </a:xfrm>
          <a:prstGeom prst="rect">
            <a:avLst/>
          </a:prstGeom>
          <a:noFill/>
        </p:spPr>
        <p:txBody>
          <a:bodyPr wrap="square" rtlCol="0">
            <a:spAutoFit/>
          </a:bodyPr>
          <a:lstStyle/>
          <a:p>
            <a:r>
              <a:rPr lang="en-US" sz="2400" dirty="0" smtClean="0"/>
              <a:t>Light rays will be confined inside the fiber core if it is input-coupled at the fiber core end-face within the acceptance angle </a:t>
            </a:r>
            <a:r>
              <a:rPr lang="el-GR" sz="2400" dirty="0" smtClean="0"/>
              <a:t>θ</a:t>
            </a:r>
            <a:r>
              <a:rPr lang="en-US" sz="2400" baseline="-25000" dirty="0" smtClean="0"/>
              <a:t>a</a:t>
            </a:r>
            <a:r>
              <a:rPr lang="en-US" sz="2400" dirty="0" smtClean="0"/>
              <a:t>. </a:t>
            </a:r>
            <a:endParaRPr lang="en-US" sz="2400" dirty="0"/>
          </a:p>
        </p:txBody>
      </p:sp>
      <p:cxnSp>
        <p:nvCxnSpPr>
          <p:cNvPr id="8" name="Straight Connector 7"/>
          <p:cNvCxnSpPr/>
          <p:nvPr/>
        </p:nvCxnSpPr>
        <p:spPr>
          <a:xfrm flipV="1">
            <a:off x="8401616" y="4336610"/>
            <a:ext cx="660903" cy="217283"/>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V="1">
            <a:off x="8635497" y="2714531"/>
            <a:ext cx="660903" cy="217283"/>
          </a:xfrm>
          <a:prstGeom prst="line">
            <a:avLst/>
          </a:prstGeom>
        </p:spPr>
        <p:style>
          <a:lnRef idx="2">
            <a:schemeClr val="accent2"/>
          </a:lnRef>
          <a:fillRef idx="0">
            <a:schemeClr val="accent2"/>
          </a:fillRef>
          <a:effectRef idx="1">
            <a:schemeClr val="accent2"/>
          </a:effectRef>
          <a:fontRef idx="minor">
            <a:schemeClr val="tx1"/>
          </a:fontRef>
        </p:style>
      </p:cxnSp>
      <p:grpSp>
        <p:nvGrpSpPr>
          <p:cNvPr id="9" name="Group 8"/>
          <p:cNvGrpSpPr/>
          <p:nvPr/>
        </p:nvGrpSpPr>
        <p:grpSpPr>
          <a:xfrm>
            <a:off x="1654628" y="986970"/>
            <a:ext cx="8940800" cy="4393325"/>
            <a:chOff x="1654628" y="986970"/>
            <a:chExt cx="8940800" cy="4393325"/>
          </a:xfrm>
        </p:grpSpPr>
        <p:grpSp>
          <p:nvGrpSpPr>
            <p:cNvPr id="4" name="Group 3"/>
            <p:cNvGrpSpPr/>
            <p:nvPr/>
          </p:nvGrpSpPr>
          <p:grpSpPr>
            <a:xfrm>
              <a:off x="1654628" y="986970"/>
              <a:ext cx="8940800" cy="4393325"/>
              <a:chOff x="1654628" y="986970"/>
              <a:chExt cx="8940800" cy="4393325"/>
            </a:xfrm>
          </p:grpSpPr>
          <p:pic>
            <p:nvPicPr>
              <p:cNvPr id="7170" name="Picture 2"/>
              <p:cNvPicPr>
                <a:picLocks noChangeAspect="1" noChangeArrowheads="1"/>
              </p:cNvPicPr>
              <p:nvPr/>
            </p:nvPicPr>
            <p:blipFill>
              <a:blip r:embed="rId2"/>
              <a:srcRect l="24876" t="37301" r="23363" b="17461"/>
              <a:stretch>
                <a:fillRect/>
              </a:stretch>
            </p:blipFill>
            <p:spPr bwMode="auto">
              <a:xfrm>
                <a:off x="1654628" y="986970"/>
                <a:ext cx="8940800" cy="4393325"/>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2" name="TextBox 1"/>
                  <p:cNvSpPr txBox="1"/>
                  <p:nvPr/>
                </p:nvSpPr>
                <p:spPr>
                  <a:xfrm>
                    <a:off x="2566657" y="3281882"/>
                    <a:ext cx="4209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𝑎</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566657" y="3281882"/>
                    <a:ext cx="420986" cy="276999"/>
                  </a:xfrm>
                  <a:prstGeom prst="rect">
                    <a:avLst/>
                  </a:prstGeom>
                  <a:blipFill rotWithShape="0">
                    <a:blip r:embed="rId3"/>
                    <a:stretch>
                      <a:fillRect b="-6522"/>
                    </a:stretch>
                  </a:blipFill>
                </p:spPr>
                <p:txBody>
                  <a:bodyPr/>
                  <a:lstStyle/>
                  <a:p>
                    <a:r>
                      <a:rPr lang="en-US">
                        <a:noFill/>
                      </a:rPr>
                      <a:t> </a:t>
                    </a:r>
                  </a:p>
                </p:txBody>
              </p:sp>
            </mc:Fallback>
          </mc:AlternateContent>
        </p:grpSp>
        <p:cxnSp>
          <p:nvCxnSpPr>
            <p:cNvPr id="11" name="Straight Connector 10"/>
            <p:cNvCxnSpPr/>
            <p:nvPr/>
          </p:nvCxnSpPr>
          <p:spPr>
            <a:xfrm flipV="1">
              <a:off x="8401616" y="4332147"/>
              <a:ext cx="660903" cy="217283"/>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8635497" y="2710068"/>
              <a:ext cx="660903" cy="217283"/>
            </a:xfrm>
            <a:prstGeom prst="line">
              <a:avLst/>
            </a:prstGeom>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0979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13</a:t>
            </a:fld>
            <a:endParaRPr lang="en-US"/>
          </a:p>
        </p:txBody>
      </p:sp>
      <p:sp>
        <p:nvSpPr>
          <p:cNvPr id="5" name="TextBox 4"/>
          <p:cNvSpPr txBox="1"/>
          <p:nvPr/>
        </p:nvSpPr>
        <p:spPr>
          <a:xfrm>
            <a:off x="1306285" y="163255"/>
            <a:ext cx="9564914" cy="707886"/>
          </a:xfrm>
          <a:prstGeom prst="rect">
            <a:avLst/>
          </a:prstGeom>
          <a:noFill/>
        </p:spPr>
        <p:txBody>
          <a:bodyPr wrap="square" rtlCol="0">
            <a:spAutoFit/>
          </a:bodyPr>
          <a:lstStyle/>
          <a:p>
            <a:pPr algn="ctr"/>
            <a:r>
              <a:rPr lang="en-US" sz="4000" dirty="0" smtClean="0"/>
              <a:t>Acceptance Cone</a:t>
            </a:r>
            <a:endParaRPr lang="en-US" sz="4000" dirty="0"/>
          </a:p>
        </p:txBody>
      </p:sp>
      <p:pic>
        <p:nvPicPr>
          <p:cNvPr id="2" name="Picture 1"/>
          <p:cNvPicPr>
            <a:picLocks noChangeAspect="1"/>
          </p:cNvPicPr>
          <p:nvPr/>
        </p:nvPicPr>
        <p:blipFill rotWithShape="1">
          <a:blip r:embed="rId2"/>
          <a:srcRect l="20241" t="38638" r="26741" b="21205"/>
          <a:stretch/>
        </p:blipFill>
        <p:spPr>
          <a:xfrm>
            <a:off x="1611516" y="1502875"/>
            <a:ext cx="8499783" cy="3621386"/>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4553893" y="5404919"/>
                <a:ext cx="4227968" cy="492443"/>
              </a:xfrm>
              <a:prstGeom prst="rect">
                <a:avLst/>
              </a:prstGeom>
              <a:noFill/>
            </p:spPr>
            <p:txBody>
              <a:bodyPr wrap="square" rtlCol="0">
                <a:spAutoFit/>
              </a:bodyPr>
              <a:lstStyle/>
              <a:p>
                <a:r>
                  <a:rPr lang="en-US" sz="2600" dirty="0" smtClean="0">
                    <a:solidFill>
                      <a:srgbClr val="FF0000"/>
                    </a:solidFill>
                  </a:rPr>
                  <a:t>Acceptance cone=</a:t>
                </a:r>
                <a14:m>
                  <m:oMath xmlns:m="http://schemas.openxmlformats.org/officeDocument/2006/math">
                    <m:r>
                      <a:rPr lang="en-US" sz="2600" b="0" i="1" smtClean="0">
                        <a:solidFill>
                          <a:srgbClr val="FF0000"/>
                        </a:solidFill>
                        <a:latin typeface="Cambria Math" panose="02040503050406030204" pitchFamily="18" charset="0"/>
                      </a:rPr>
                      <m:t>2</m:t>
                    </m:r>
                    <m:sSub>
                      <m:sSubPr>
                        <m:ctrlPr>
                          <a:rPr lang="en-US" sz="2600" b="0" i="1" smtClean="0">
                            <a:solidFill>
                              <a:srgbClr val="FF0000"/>
                            </a:solidFill>
                            <a:latin typeface="Cambria Math" panose="02040503050406030204" pitchFamily="18" charset="0"/>
                          </a:rPr>
                        </m:ctrlPr>
                      </m:sSubPr>
                      <m:e>
                        <m:r>
                          <a:rPr lang="en-US" sz="2600" b="0" i="1" smtClean="0">
                            <a:solidFill>
                              <a:srgbClr val="FF0000"/>
                            </a:solidFill>
                            <a:latin typeface="Cambria Math" panose="02040503050406030204" pitchFamily="18" charset="0"/>
                            <a:ea typeface="Cambria Math" panose="02040503050406030204" pitchFamily="18" charset="0"/>
                          </a:rPr>
                          <m:t>𝜃</m:t>
                        </m:r>
                      </m:e>
                      <m:sub>
                        <m:r>
                          <a:rPr lang="en-US" sz="2600" b="0" i="1" smtClean="0">
                            <a:solidFill>
                              <a:srgbClr val="FF0000"/>
                            </a:solidFill>
                            <a:latin typeface="Cambria Math" panose="02040503050406030204" pitchFamily="18" charset="0"/>
                          </a:rPr>
                          <m:t>𝑎</m:t>
                        </m:r>
                      </m:sub>
                    </m:sSub>
                  </m:oMath>
                </a14:m>
                <a:endParaRPr lang="en-US" sz="2600"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553893" y="5404919"/>
                <a:ext cx="4227968" cy="492443"/>
              </a:xfrm>
              <a:prstGeom prst="rect">
                <a:avLst/>
              </a:prstGeom>
              <a:blipFill rotWithShape="0">
                <a:blip r:embed="rId3"/>
                <a:stretch>
                  <a:fillRect l="-2594" t="-10000" b="-33750"/>
                </a:stretch>
              </a:blipFill>
            </p:spPr>
            <p:txBody>
              <a:bodyPr/>
              <a:lstStyle/>
              <a:p>
                <a:r>
                  <a:rPr lang="en-US">
                    <a:noFill/>
                  </a:rPr>
                  <a:t> </a:t>
                </a:r>
              </a:p>
            </p:txBody>
          </p:sp>
        </mc:Fallback>
      </mc:AlternateContent>
    </p:spTree>
    <p:extLst>
      <p:ext uri="{BB962C8B-B14F-4D97-AF65-F5344CB8AC3E}">
        <p14:creationId xmlns:p14="http://schemas.microsoft.com/office/powerpoint/2010/main" val="3195727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sp>
        <p:nvSpPr>
          <p:cNvPr id="6" name="TextBox 5"/>
          <p:cNvSpPr txBox="1"/>
          <p:nvPr/>
        </p:nvSpPr>
        <p:spPr>
          <a:xfrm>
            <a:off x="1511067" y="2214798"/>
            <a:ext cx="9564914" cy="707886"/>
          </a:xfrm>
          <a:prstGeom prst="rect">
            <a:avLst/>
          </a:prstGeom>
          <a:noFill/>
        </p:spPr>
        <p:txBody>
          <a:bodyPr wrap="square" rtlCol="0">
            <a:spAutoFit/>
          </a:bodyPr>
          <a:lstStyle/>
          <a:p>
            <a:pPr algn="ctr"/>
            <a:r>
              <a:rPr lang="en-US" sz="4000" dirty="0" smtClean="0"/>
              <a:t>Numerical Aperture (NA)</a:t>
            </a:r>
            <a:endParaRPr lang="en-US" sz="4000" dirty="0"/>
          </a:p>
        </p:txBody>
      </p:sp>
    </p:spTree>
    <p:extLst>
      <p:ext uri="{BB962C8B-B14F-4D97-AF65-F5344CB8AC3E}">
        <p14:creationId xmlns:p14="http://schemas.microsoft.com/office/powerpoint/2010/main" val="3074940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pic>
        <p:nvPicPr>
          <p:cNvPr id="8194" name="Picture 2"/>
          <p:cNvPicPr>
            <a:picLocks noChangeAspect="1" noChangeArrowheads="1"/>
          </p:cNvPicPr>
          <p:nvPr/>
        </p:nvPicPr>
        <p:blipFill>
          <a:blip r:embed="rId2"/>
          <a:srcRect l="25657" t="33135" r="31060" b="52976"/>
          <a:stretch>
            <a:fillRect/>
          </a:stretch>
        </p:blipFill>
        <p:spPr bwMode="auto">
          <a:xfrm>
            <a:off x="3178628" y="1132114"/>
            <a:ext cx="5631543" cy="10160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23203" t="49306" r="22359" b="25992"/>
          <a:stretch>
            <a:fillRect/>
          </a:stretch>
        </p:blipFill>
        <p:spPr bwMode="auto">
          <a:xfrm>
            <a:off x="924100" y="2108057"/>
            <a:ext cx="7082972" cy="1807029"/>
          </a:xfrm>
          <a:prstGeom prst="rect">
            <a:avLst/>
          </a:prstGeom>
          <a:noFill/>
          <a:ln w="9525">
            <a:noFill/>
            <a:miter lim="800000"/>
            <a:headEnd/>
            <a:tailEnd/>
          </a:ln>
          <a:effectLst/>
        </p:spPr>
      </p:pic>
      <p:sp>
        <p:nvSpPr>
          <p:cNvPr id="6" name="TextBox 5"/>
          <p:cNvSpPr txBox="1"/>
          <p:nvPr/>
        </p:nvSpPr>
        <p:spPr>
          <a:xfrm>
            <a:off x="1393372" y="177768"/>
            <a:ext cx="9564914" cy="707886"/>
          </a:xfrm>
          <a:prstGeom prst="rect">
            <a:avLst/>
          </a:prstGeom>
          <a:noFill/>
        </p:spPr>
        <p:txBody>
          <a:bodyPr wrap="square" rtlCol="0">
            <a:spAutoFit/>
          </a:bodyPr>
          <a:lstStyle/>
          <a:p>
            <a:pPr algn="ctr"/>
            <a:r>
              <a:rPr lang="en-US" sz="4000" dirty="0" smtClean="0"/>
              <a:t>Numerical Aperture (NA)</a:t>
            </a:r>
            <a:endParaRPr lang="en-US" sz="4000" dirty="0"/>
          </a:p>
        </p:txBody>
      </p:sp>
      <p:grpSp>
        <p:nvGrpSpPr>
          <p:cNvPr id="9" name="Group 8"/>
          <p:cNvGrpSpPr/>
          <p:nvPr/>
        </p:nvGrpSpPr>
        <p:grpSpPr>
          <a:xfrm>
            <a:off x="4465586" y="3908478"/>
            <a:ext cx="7068739" cy="2976682"/>
            <a:chOff x="4465586" y="3881318"/>
            <a:chExt cx="7068739" cy="2976682"/>
          </a:xfrm>
        </p:grpSpPr>
        <p:grpSp>
          <p:nvGrpSpPr>
            <p:cNvPr id="4" name="Group 3"/>
            <p:cNvGrpSpPr/>
            <p:nvPr/>
          </p:nvGrpSpPr>
          <p:grpSpPr>
            <a:xfrm>
              <a:off x="4465586" y="3881318"/>
              <a:ext cx="7068739" cy="2976682"/>
              <a:chOff x="4465586" y="3881318"/>
              <a:chExt cx="7068739" cy="2976682"/>
            </a:xfrm>
          </p:grpSpPr>
          <p:pic>
            <p:nvPicPr>
              <p:cNvPr id="7" name="Picture 2"/>
              <p:cNvPicPr>
                <a:picLocks noChangeAspect="1" noChangeArrowheads="1"/>
              </p:cNvPicPr>
              <p:nvPr/>
            </p:nvPicPr>
            <p:blipFill>
              <a:blip r:embed="rId3"/>
              <a:srcRect l="23537" t="42460" r="28953" b="11706"/>
              <a:stretch>
                <a:fillRect/>
              </a:stretch>
            </p:blipFill>
            <p:spPr bwMode="auto">
              <a:xfrm>
                <a:off x="4465586" y="3881318"/>
                <a:ext cx="5488061" cy="2976682"/>
              </a:xfrm>
              <a:prstGeom prst="rect">
                <a:avLst/>
              </a:prstGeom>
              <a:noFill/>
              <a:ln w="9525">
                <a:noFill/>
                <a:miter lim="800000"/>
                <a:headEnd/>
                <a:tailEnd/>
              </a:ln>
              <a:effectLst/>
            </p:spPr>
          </p:pic>
          <mc:AlternateContent xmlns:mc="http://schemas.openxmlformats.org/markup-compatibility/2006" xmlns:a14="http://schemas.microsoft.com/office/drawing/2010/main">
            <mc:Choice Requires="a14">
              <p:sp>
                <p:nvSpPr>
                  <p:cNvPr id="2" name="TextBox 1"/>
                  <p:cNvSpPr txBox="1"/>
                  <p:nvPr/>
                </p:nvSpPr>
                <p:spPr>
                  <a:xfrm>
                    <a:off x="9949019" y="4815661"/>
                    <a:ext cx="158530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sin</m:t>
                          </m:r>
                          <m:r>
                            <a:rPr lang="en-US" b="0" i="1" smtClean="0">
                              <a:latin typeface="Cambria Math" panose="02040503050406030204" pitchFamily="18" charset="0"/>
                            </a:rPr>
                            <m:t>⁡(90</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rPr>
                            <m:t>)</m:t>
                          </m:r>
                        </m:oMath>
                      </m:oMathPara>
                    </a14:m>
                    <a:endParaRPr lang="en-US" dirty="0" smtClean="0"/>
                  </a:p>
                  <a:p>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𝑐</m:t>
                            </m:r>
                          </m:sub>
                        </m:sSub>
                        <m:r>
                          <a:rPr lang="en-US" b="0" i="1" smtClean="0">
                            <a:latin typeface="Cambria Math" panose="02040503050406030204" pitchFamily="18" charset="0"/>
                          </a:rPr>
                          <m:t>=90</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9949019" y="4815661"/>
                    <a:ext cx="1585306" cy="553998"/>
                  </a:xfrm>
                  <a:prstGeom prst="rect">
                    <a:avLst/>
                  </a:prstGeom>
                  <a:blipFill rotWithShape="0">
                    <a:blip r:embed="rId4"/>
                    <a:stretch>
                      <a:fillRect l="-8846" t="-3297" r="-3077" b="-263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10159557" y="5509981"/>
                  <a:ext cx="1203343" cy="403444"/>
                </a:xfrm>
                <a:prstGeom prst="rect">
                  <a:avLst/>
                </a:prstGeom>
                <a:noFill/>
              </p:spPr>
              <p:txBody>
                <a:bodyPr wrap="none" lIns="0" tIns="0" rIns="0" bIns="0" rtlCol="0">
                  <a:spAutoFit/>
                </a:bodyPr>
                <a:lstStyle/>
                <a:p>
                  <a:r>
                    <a:rPr lang="en-US" b="0" dirty="0" smtClean="0"/>
                    <a:t>[</a:t>
                  </a:r>
                  <a14:m>
                    <m:oMath xmlns:m="http://schemas.openxmlformats.org/officeDocument/2006/math">
                      <m:r>
                        <a:rPr lang="en-US" b="0" i="1" smtClean="0">
                          <a:latin typeface="Cambria Math" panose="02040503050406030204" pitchFamily="18" charset="0"/>
                        </a:rPr>
                        <m:t>𝑆𝑖𝑛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159557" y="5509981"/>
                  <a:ext cx="1203343" cy="403444"/>
                </a:xfrm>
                <a:prstGeom prst="rect">
                  <a:avLst/>
                </a:prstGeom>
                <a:blipFill rotWithShape="0">
                  <a:blip r:embed="rId5"/>
                  <a:stretch>
                    <a:fillRect l="-12183" t="-6061" r="-8629"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38894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sp>
        <p:nvSpPr>
          <p:cNvPr id="5" name="Rectangle 4"/>
          <p:cNvSpPr/>
          <p:nvPr/>
        </p:nvSpPr>
        <p:spPr>
          <a:xfrm>
            <a:off x="377371" y="1503629"/>
            <a:ext cx="11567885" cy="4524315"/>
          </a:xfrm>
          <a:prstGeom prst="rect">
            <a:avLst/>
          </a:prstGeom>
        </p:spPr>
        <p:txBody>
          <a:bodyPr wrap="square">
            <a:spAutoFit/>
          </a:bodyPr>
          <a:lstStyle/>
          <a:p>
            <a:pPr algn="just"/>
            <a:r>
              <a:rPr lang="en-US" sz="2400" dirty="0" smtClean="0"/>
              <a:t>The Numerical Aperture (NA) of a fiber is defined as the sine of the largest angle an incident ray can have for total internal reflectance in the core. Rays launched outside the angle specified by a fiber’s NA will excite radiation modes of the fiber. </a:t>
            </a:r>
            <a:r>
              <a:rPr lang="en-US" sz="2400" dirty="0" smtClean="0">
                <a:solidFill>
                  <a:srgbClr val="FF0000"/>
                </a:solidFill>
              </a:rPr>
              <a:t>A higher core index, with respect to the cladding, means larger NA.</a:t>
            </a:r>
          </a:p>
          <a:p>
            <a:pPr algn="just"/>
            <a:r>
              <a:rPr lang="en-US" sz="2400" dirty="0" smtClean="0">
                <a:solidFill>
                  <a:srgbClr val="FF0000"/>
                </a:solidFill>
              </a:rPr>
              <a:t>However, increasing NA causes higher scattering loss from greater concentrations of </a:t>
            </a:r>
            <a:r>
              <a:rPr lang="en-US" sz="2400" dirty="0" err="1" smtClean="0">
                <a:solidFill>
                  <a:srgbClr val="FF0000"/>
                </a:solidFill>
              </a:rPr>
              <a:t>dopant</a:t>
            </a:r>
            <a:r>
              <a:rPr lang="en-US" sz="2400" dirty="0" smtClean="0">
                <a:solidFill>
                  <a:srgbClr val="FF0000"/>
                </a:solidFill>
              </a:rPr>
              <a:t>. </a:t>
            </a:r>
          </a:p>
          <a:p>
            <a:pPr algn="just"/>
            <a:r>
              <a:rPr lang="en-US" sz="2400" dirty="0" smtClean="0">
                <a:solidFill>
                  <a:srgbClr val="0070C0"/>
                </a:solidFill>
              </a:rPr>
              <a:t>Qualitatively, NA is a measure of the light gathering ability of a fiber. It also indicates how easy it is to couple light into a fiber.</a:t>
            </a:r>
          </a:p>
          <a:p>
            <a:pPr algn="just"/>
            <a:r>
              <a:rPr lang="en-US" sz="2400" dirty="0" smtClean="0"/>
              <a:t>Silica fibers for long haul transmission, </a:t>
            </a:r>
            <a:r>
              <a:rPr lang="en-US" sz="2400" dirty="0" smtClean="0">
                <a:solidFill>
                  <a:srgbClr val="FF0000"/>
                </a:solidFill>
              </a:rPr>
              <a:t>NA designed to have the range between </a:t>
            </a:r>
            <a:r>
              <a:rPr lang="en-US" sz="2400" dirty="0" smtClean="0">
                <a:solidFill>
                  <a:srgbClr val="0070C0"/>
                </a:solidFill>
              </a:rPr>
              <a:t>0.1 to 0.3. </a:t>
            </a:r>
            <a:r>
              <a:rPr lang="en-US" sz="2400" dirty="0" smtClean="0">
                <a:solidFill>
                  <a:srgbClr val="FF0000"/>
                </a:solidFill>
              </a:rPr>
              <a:t>For short haul communication plastic fibers are used. NA designed to have the range between </a:t>
            </a:r>
            <a:r>
              <a:rPr lang="en-US" sz="2400" dirty="0" smtClean="0">
                <a:solidFill>
                  <a:srgbClr val="0070C0"/>
                </a:solidFill>
              </a:rPr>
              <a:t>0.4 to 0.5. </a:t>
            </a:r>
            <a:endParaRPr lang="en-US" sz="2400" dirty="0">
              <a:solidFill>
                <a:srgbClr val="0070C0"/>
              </a:solidFill>
            </a:endParaRPr>
          </a:p>
        </p:txBody>
      </p:sp>
      <p:sp>
        <p:nvSpPr>
          <p:cNvPr id="6" name="TextBox 5"/>
          <p:cNvSpPr txBox="1"/>
          <p:nvPr/>
        </p:nvSpPr>
        <p:spPr>
          <a:xfrm>
            <a:off x="1393372" y="177768"/>
            <a:ext cx="9564914" cy="707886"/>
          </a:xfrm>
          <a:prstGeom prst="rect">
            <a:avLst/>
          </a:prstGeom>
          <a:noFill/>
        </p:spPr>
        <p:txBody>
          <a:bodyPr wrap="square" rtlCol="0">
            <a:spAutoFit/>
          </a:bodyPr>
          <a:lstStyle/>
          <a:p>
            <a:pPr algn="ctr"/>
            <a:r>
              <a:rPr lang="en-US" sz="4000" dirty="0" smtClean="0"/>
              <a:t>Numerical Aperture (NA)</a:t>
            </a:r>
            <a:endParaRPr lang="en-US" sz="4000" dirty="0"/>
          </a:p>
        </p:txBody>
      </p:sp>
    </p:spTree>
    <p:extLst>
      <p:ext uri="{BB962C8B-B14F-4D97-AF65-F5344CB8AC3E}">
        <p14:creationId xmlns:p14="http://schemas.microsoft.com/office/powerpoint/2010/main" val="194997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pic>
        <p:nvPicPr>
          <p:cNvPr id="1026" name="Picture 2"/>
          <p:cNvPicPr>
            <a:picLocks noChangeAspect="1" noChangeArrowheads="1"/>
          </p:cNvPicPr>
          <p:nvPr/>
        </p:nvPicPr>
        <p:blipFill rotWithShape="1">
          <a:blip r:embed="rId2"/>
          <a:srcRect l="22757" t="42659" r="21802" b="37364"/>
          <a:stretch/>
        </p:blipFill>
        <p:spPr bwMode="auto">
          <a:xfrm>
            <a:off x="1930827" y="2009870"/>
            <a:ext cx="9027459" cy="1828800"/>
          </a:xfrm>
          <a:prstGeom prst="rect">
            <a:avLst/>
          </a:prstGeom>
          <a:noFill/>
          <a:ln w="9525">
            <a:noFill/>
            <a:miter lim="800000"/>
            <a:headEnd/>
            <a:tailEnd/>
          </a:ln>
          <a:effectLst/>
        </p:spPr>
      </p:pic>
      <p:sp>
        <p:nvSpPr>
          <p:cNvPr id="6" name="TextBox 5"/>
          <p:cNvSpPr txBox="1"/>
          <p:nvPr/>
        </p:nvSpPr>
        <p:spPr>
          <a:xfrm>
            <a:off x="1393372" y="177768"/>
            <a:ext cx="9564914" cy="707886"/>
          </a:xfrm>
          <a:prstGeom prst="rect">
            <a:avLst/>
          </a:prstGeom>
          <a:noFill/>
        </p:spPr>
        <p:txBody>
          <a:bodyPr wrap="square" rtlCol="0">
            <a:spAutoFit/>
          </a:bodyPr>
          <a:lstStyle/>
          <a:p>
            <a:pPr algn="ctr"/>
            <a:r>
              <a:rPr lang="en-US" sz="4000" dirty="0"/>
              <a:t>Numerical Aperture (NA</a:t>
            </a:r>
            <a:r>
              <a:rPr lang="en-US" sz="4000" dirty="0" smtClean="0"/>
              <a:t>) Home Work</a:t>
            </a:r>
            <a:endParaRPr lang="en-US" sz="4000" dirty="0"/>
          </a:p>
        </p:txBody>
      </p:sp>
    </p:spTree>
    <p:extLst>
      <p:ext uri="{BB962C8B-B14F-4D97-AF65-F5344CB8AC3E}">
        <p14:creationId xmlns:p14="http://schemas.microsoft.com/office/powerpoint/2010/main" val="382485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393372" y="177768"/>
                <a:ext cx="9564914" cy="707886"/>
              </a:xfrm>
              <a:prstGeom prst="rect">
                <a:avLst/>
              </a:prstGeom>
              <a:noFill/>
            </p:spPr>
            <p:txBody>
              <a:bodyPr wrap="square" rtlCol="0">
                <a:spAutoFit/>
              </a:bodyPr>
              <a:lstStyle/>
              <a:p>
                <a:pPr algn="ctr"/>
                <a:r>
                  <a:rPr lang="en-US" sz="4000" dirty="0" smtClean="0"/>
                  <a:t>Relative Refractive Index (</a:t>
                </a:r>
                <a14:m>
                  <m:oMath xmlns:m="http://schemas.openxmlformats.org/officeDocument/2006/math">
                    <m:r>
                      <a:rPr lang="en-US" sz="4000" i="1">
                        <a:solidFill>
                          <a:srgbClr val="FF0000"/>
                        </a:solidFill>
                        <a:latin typeface="Cambria Math" panose="02040503050406030204" pitchFamily="18" charset="0"/>
                        <a:ea typeface="Cambria Math" panose="02040503050406030204" pitchFamily="18" charset="0"/>
                      </a:rPr>
                      <m:t>∆</m:t>
                    </m:r>
                  </m:oMath>
                </a14:m>
                <a:r>
                  <a:rPr lang="en-US" sz="4000" dirty="0" smtClean="0"/>
                  <a:t>)</a:t>
                </a:r>
                <a:endParaRPr lang="en-US" sz="4000" dirty="0"/>
              </a:p>
            </p:txBody>
          </p:sp>
        </mc:Choice>
        <mc:Fallback xmlns="">
          <p:sp>
            <p:nvSpPr>
              <p:cNvPr id="6" name="TextBox 5"/>
              <p:cNvSpPr txBox="1">
                <a:spLocks noRot="1" noChangeAspect="1" noMove="1" noResize="1" noEditPoints="1" noAdjustHandles="1" noChangeArrowheads="1" noChangeShapeType="1" noTextEdit="1"/>
              </p:cNvSpPr>
              <p:nvPr/>
            </p:nvSpPr>
            <p:spPr>
              <a:xfrm>
                <a:off x="1393372" y="177768"/>
                <a:ext cx="9564914" cy="707886"/>
              </a:xfrm>
              <a:prstGeom prst="rect">
                <a:avLst/>
              </a:prstGeom>
              <a:blipFill rotWithShape="0">
                <a:blip r:embed="rId2"/>
                <a:stretch>
                  <a:fillRect t="-13793" b="-379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28171" y="1042822"/>
                <a:ext cx="11495315" cy="5365123"/>
              </a:xfrm>
              <a:prstGeom prst="rect">
                <a:avLst/>
              </a:prstGeom>
              <a:noFill/>
            </p:spPr>
            <p:txBody>
              <a:bodyPr wrap="square" rtlCol="0">
                <a:spAutoFit/>
              </a:bodyPr>
              <a:lstStyle/>
              <a:p>
                <a:pPr algn="just"/>
                <a:r>
                  <a:rPr lang="en-US" sz="2400" dirty="0" smtClean="0"/>
                  <a:t>Sometimes </a:t>
                </a:r>
                <a:r>
                  <a:rPr lang="en-US" sz="2400" dirty="0" smtClean="0">
                    <a:solidFill>
                      <a:schemeClr val="tx1"/>
                    </a:solidFill>
                  </a:rPr>
                  <a:t>another parameter </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𝑛</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𝑛</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𝑛</m:t>
                        </m:r>
                      </m:e>
                      <m:sub>
                        <m:r>
                          <a:rPr lang="en-US" sz="2400" b="0" i="1" smtClean="0">
                            <a:solidFill>
                              <a:schemeClr val="tx1"/>
                            </a:solidFill>
                            <a:latin typeface="Cambria Math" panose="02040503050406030204" pitchFamily="18" charset="0"/>
                            <a:ea typeface="Cambria Math" panose="02040503050406030204" pitchFamily="18" charset="0"/>
                          </a:rPr>
                          <m:t>2</m:t>
                        </m:r>
                      </m:sub>
                    </m:sSub>
                  </m:oMath>
                </a14:m>
                <a:r>
                  <a:rPr lang="en-US" sz="2400" dirty="0" smtClean="0">
                    <a:solidFill>
                      <a:schemeClr val="tx1"/>
                    </a:solidFill>
                  </a:rPr>
                  <a:t> is referred to as index difference and </a:t>
                </a: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𝑛</m:t>
                        </m:r>
                      </m:num>
                      <m:den>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𝑛</m:t>
                            </m:r>
                          </m:e>
                          <m:sub>
                            <m:r>
                              <a:rPr lang="en-US" sz="2400" b="0" i="1" smtClean="0">
                                <a:solidFill>
                                  <a:schemeClr val="tx1"/>
                                </a:solidFill>
                                <a:latin typeface="Cambria Math" panose="02040503050406030204" pitchFamily="18" charset="0"/>
                              </a:rPr>
                              <m:t>1</m:t>
                            </m:r>
                          </m:sub>
                        </m:sSub>
                      </m:den>
                    </m:f>
                  </m:oMath>
                </a14:m>
                <a:r>
                  <a:rPr lang="en-US" sz="2400" dirty="0" smtClean="0">
                    <a:solidFill>
                      <a:schemeClr val="tx1"/>
                    </a:solidFill>
                  </a:rPr>
                  <a:t> as the fractional index difference. </a:t>
                </a:r>
                <a:endParaRPr lang="en-US" sz="2400" dirty="0"/>
              </a:p>
              <a:p>
                <a:pPr algn="just"/>
                <a:r>
                  <a:rPr lang="en-US" sz="2400" dirty="0" smtClean="0"/>
                  <a:t>Hence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smtClean="0"/>
                  <a:t> also approximates to the fractional index difference. So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2</m:t>
                            </m:r>
                          </m:sub>
                        </m:sSub>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1</m:t>
                            </m:r>
                          </m:sub>
                        </m:sSub>
                      </m:den>
                    </m:f>
                  </m:oMath>
                </a14:m>
                <a:r>
                  <a:rPr lang="en-US" sz="2400" dirty="0" smtClean="0"/>
                  <a:t>   for</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1 </m:t>
                    </m:r>
                  </m:oMath>
                </a14:m>
                <a:r>
                  <a:rPr lang="en-US" sz="2400" dirty="0" smtClean="0"/>
                  <a:t> [From the formula of </a:t>
                </a: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m:t>
                    </m:r>
                  </m:oMath>
                </a14:m>
                <a:r>
                  <a:rPr lang="en-US" sz="2400" dirty="0" smtClean="0">
                    <a:solidFill>
                      <a:srgbClr val="FF0000"/>
                    </a:solidFill>
                  </a:rPr>
                  <a:t> =</a:t>
                </a:r>
                <a14:m>
                  <m:oMath xmlns:m="http://schemas.openxmlformats.org/officeDocument/2006/math">
                    <m:f>
                      <m:fPr>
                        <m:ctrlPr>
                          <a:rPr lang="en-US" sz="2400" i="1" smtClean="0">
                            <a:solidFill>
                              <a:srgbClr val="FF0000"/>
                            </a:solidFill>
                            <a:latin typeface="Cambria Math" panose="02040503050406030204" pitchFamily="18" charset="0"/>
                          </a:rPr>
                        </m:ctrlPr>
                      </m:fPr>
                      <m:num>
                        <m:sSubSup>
                          <m:sSubSupPr>
                            <m:ctrlPr>
                              <a:rPr lang="en-US" sz="2400" i="1" smtClean="0">
                                <a:solidFill>
                                  <a:srgbClr val="FF0000"/>
                                </a:solidFill>
                                <a:latin typeface="Cambria Math" panose="02040503050406030204" pitchFamily="18" charset="0"/>
                              </a:rPr>
                            </m:ctrlPr>
                          </m:sSubSupPr>
                          <m:e>
                            <m:r>
                              <a:rPr lang="en-US" sz="2400" b="0" i="1" smtClean="0">
                                <a:solidFill>
                                  <a:srgbClr val="FF0000"/>
                                </a:solidFill>
                                <a:latin typeface="Cambria Math" panose="02040503050406030204" pitchFamily="18" charset="0"/>
                              </a:rPr>
                              <m:t>𝑛</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2</m:t>
                            </m:r>
                          </m:sup>
                        </m:sSubSup>
                        <m:r>
                          <a:rPr lang="en-US" sz="2400" b="0" i="1" smtClean="0">
                            <a:solidFill>
                              <a:srgbClr val="FF0000"/>
                            </a:solidFill>
                            <a:latin typeface="Cambria Math" panose="02040503050406030204" pitchFamily="18" charset="0"/>
                          </a:rPr>
                          <m:t>−</m:t>
                        </m:r>
                        <m:sSubSup>
                          <m:sSubSupPr>
                            <m:ctrlPr>
                              <a:rPr lang="en-US" sz="2400" b="0" i="1" smtClean="0">
                                <a:solidFill>
                                  <a:srgbClr val="FF0000"/>
                                </a:solidFill>
                                <a:latin typeface="Cambria Math" panose="02040503050406030204" pitchFamily="18" charset="0"/>
                              </a:rPr>
                            </m:ctrlPr>
                          </m:sSubSupPr>
                          <m:e>
                            <m:r>
                              <a:rPr lang="en-US" sz="2400" b="0" i="1" smtClean="0">
                                <a:solidFill>
                                  <a:srgbClr val="FF0000"/>
                                </a:solidFill>
                                <a:latin typeface="Cambria Math" panose="02040503050406030204" pitchFamily="18" charset="0"/>
                              </a:rPr>
                              <m:t>𝑛</m:t>
                            </m:r>
                          </m:e>
                          <m:sub>
                            <m:r>
                              <a:rPr lang="en-US" sz="2400" b="0" i="1" smtClean="0">
                                <a:solidFill>
                                  <a:srgbClr val="FF0000"/>
                                </a:solidFill>
                                <a:latin typeface="Cambria Math" panose="02040503050406030204" pitchFamily="18" charset="0"/>
                              </a:rPr>
                              <m:t>2</m:t>
                            </m:r>
                          </m:sub>
                          <m:sup>
                            <m:r>
                              <a:rPr lang="en-US" sz="2400" b="0" i="1" smtClean="0">
                                <a:solidFill>
                                  <a:srgbClr val="FF0000"/>
                                </a:solidFill>
                                <a:latin typeface="Cambria Math" panose="02040503050406030204" pitchFamily="18" charset="0"/>
                              </a:rPr>
                              <m:t>2</m:t>
                            </m:r>
                          </m:sup>
                        </m:sSubSup>
                      </m:num>
                      <m:den>
                        <m:r>
                          <a:rPr lang="en-US" sz="2400" b="0" i="1" smtClean="0">
                            <a:solidFill>
                              <a:srgbClr val="FF0000"/>
                            </a:solidFill>
                            <a:latin typeface="Cambria Math" panose="02040503050406030204" pitchFamily="18" charset="0"/>
                          </a:rPr>
                          <m:t>2</m:t>
                        </m:r>
                        <m:sSubSup>
                          <m:sSubSupPr>
                            <m:ctrlPr>
                              <a:rPr lang="en-US" sz="2400" b="0" i="1" smtClean="0">
                                <a:solidFill>
                                  <a:srgbClr val="FF0000"/>
                                </a:solidFill>
                                <a:latin typeface="Cambria Math" panose="02040503050406030204" pitchFamily="18" charset="0"/>
                              </a:rPr>
                            </m:ctrlPr>
                          </m:sSubSupPr>
                          <m:e>
                            <m:r>
                              <a:rPr lang="en-US" sz="2400" b="0" i="1" smtClean="0">
                                <a:solidFill>
                                  <a:srgbClr val="FF0000"/>
                                </a:solidFill>
                                <a:latin typeface="Cambria Math" panose="02040503050406030204" pitchFamily="18" charset="0"/>
                              </a:rPr>
                              <m:t>𝑛</m:t>
                            </m:r>
                          </m:e>
                          <m:sub>
                            <m:r>
                              <a:rPr lang="en-US" sz="2400" b="0" i="1" smtClean="0">
                                <a:solidFill>
                                  <a:srgbClr val="FF0000"/>
                                </a:solidFill>
                                <a:latin typeface="Cambria Math" panose="02040503050406030204" pitchFamily="18" charset="0"/>
                              </a:rPr>
                              <m:t>1</m:t>
                            </m:r>
                          </m:sub>
                          <m:sup>
                            <m:r>
                              <a:rPr lang="en-US" sz="2400" b="0" i="1" smtClean="0">
                                <a:solidFill>
                                  <a:srgbClr val="FF0000"/>
                                </a:solidFill>
                                <a:latin typeface="Cambria Math" panose="02040503050406030204" pitchFamily="18" charset="0"/>
                              </a:rPr>
                              <m:t>2</m:t>
                            </m:r>
                          </m:sup>
                        </m:sSubSup>
                      </m:den>
                    </m:f>
                  </m:oMath>
                </a14:m>
                <a:r>
                  <a:rPr lang="en-US" sz="2400" dirty="0" smtClean="0"/>
                  <a:t>]</a:t>
                </a:r>
              </a:p>
              <a:p>
                <a:pPr algn="just"/>
                <a:r>
                  <a:rPr lang="en-US" sz="2400" dirty="0" smtClean="0"/>
                  <a:t>So NA=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1 </m:t>
                        </m:r>
                      </m:sub>
                    </m:sSub>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e>
                    </m:rad>
                    <m:r>
                      <a:rPr lang="en-US" sz="2400" b="0" i="1" smtClean="0">
                        <a:latin typeface="Cambria Math" panose="02040503050406030204" pitchFamily="18" charset="0"/>
                      </a:rPr>
                      <m:t>)</m:t>
                    </m:r>
                  </m:oMath>
                </a14:m>
                <a:endParaRPr lang="en-US" sz="2400" dirty="0" smtClean="0"/>
              </a:p>
              <a:p>
                <a:pPr algn="just"/>
                <a:endParaRPr lang="en-US" sz="2400" dirty="0" smtClean="0"/>
              </a:p>
              <a:p>
                <a:pPr algn="just"/>
                <a:r>
                  <a:rPr lang="en-US" sz="2200" dirty="0" smtClean="0"/>
                  <a:t>Explanation: For single-mode fiber (core diameter 8 µm), the difference between </a:t>
                </a:r>
                <a:r>
                  <a:rPr lang="en-US" sz="2200" i="1" dirty="0" smtClean="0"/>
                  <a:t>n</a:t>
                </a:r>
                <a:r>
                  <a:rPr lang="en-US" sz="2200" baseline="-25000" dirty="0" smtClean="0"/>
                  <a:t>1</a:t>
                </a:r>
                <a:r>
                  <a:rPr lang="en-US" sz="2200" dirty="0" smtClean="0"/>
                  <a:t> and </a:t>
                </a:r>
                <a:r>
                  <a:rPr lang="en-US" sz="2200" i="1" dirty="0" smtClean="0"/>
                  <a:t>n</a:t>
                </a:r>
                <a:r>
                  <a:rPr lang="en-US" sz="2200" baseline="-25000" dirty="0" smtClean="0"/>
                  <a:t>2</a:t>
                </a:r>
                <a:r>
                  <a:rPr lang="en-US" sz="2200" dirty="0" smtClean="0"/>
                  <a:t> is very small (not more than 1 percent). Use Δ=(n</a:t>
                </a:r>
                <a:r>
                  <a:rPr lang="en-US" sz="2200" baseline="-25000" dirty="0" smtClean="0"/>
                  <a:t>1</a:t>
                </a:r>
                <a:r>
                  <a:rPr lang="en-US" sz="2200" dirty="0" smtClean="0"/>
                  <a:t>−n</a:t>
                </a:r>
                <a:r>
                  <a:rPr lang="en-US" sz="2200" baseline="-25000" dirty="0" smtClean="0"/>
                  <a:t>2</a:t>
                </a:r>
                <a:r>
                  <a:rPr lang="en-US" sz="2200" dirty="0" smtClean="0"/>
                  <a:t>)/n</a:t>
                </a:r>
                <a:r>
                  <a:rPr lang="en-US" sz="2200" baseline="-25000" dirty="0" smtClean="0"/>
                  <a:t>1</a:t>
                </a:r>
                <a:r>
                  <a:rPr lang="en-US" sz="2200" dirty="0" smtClean="0"/>
                  <a:t> to define a normalized index difference between core and cladding, then Δ must also be very small (Δ ≪ 1). In this case, the expression of numerical aperture can be simplified as NA≈n</a:t>
                </a:r>
                <a:r>
                  <a:rPr lang="en-US" sz="2200" baseline="-25000" dirty="0" smtClean="0"/>
                  <a:t>1</a:t>
                </a:r>
                <a:r>
                  <a:rPr lang="en-US" sz="2200" dirty="0" smtClean="0"/>
                  <a:t>(2</a:t>
                </a:r>
                <a:r>
                  <a:rPr lang="el-GR" sz="2200" dirty="0" smtClean="0"/>
                  <a:t>Δ</a:t>
                </a:r>
                <a:r>
                  <a:rPr lang="en-US" sz="2200" dirty="0" smtClean="0"/>
                  <a:t>)</a:t>
                </a:r>
                <a:r>
                  <a:rPr lang="en-US" sz="2200" baseline="30000" dirty="0" smtClean="0"/>
                  <a:t>1/2</a:t>
                </a:r>
                <a:r>
                  <a:rPr lang="en-US" sz="2200" dirty="0" smtClean="0"/>
                  <a:t>. In most cases fibers are placed in air and n</a:t>
                </a:r>
                <a:r>
                  <a:rPr lang="en-US" sz="2200" baseline="-25000" dirty="0" smtClean="0"/>
                  <a:t>0</a:t>
                </a:r>
                <a:r>
                  <a:rPr lang="en-US" sz="2200" dirty="0" smtClean="0"/>
                  <a:t>=1.            </a:t>
                </a:r>
                <a:r>
                  <a:rPr lang="en-US" sz="2200" dirty="0" err="1" smtClean="0"/>
                  <a:t>sinθa≈θa</a:t>
                </a:r>
                <a:r>
                  <a:rPr lang="en-US" sz="2200" dirty="0" smtClean="0"/>
                  <a:t> is valid when sinθa≪1 (SMF); therefore, Equation  </a:t>
                </a:r>
              </a:p>
              <a:p>
                <a:pPr algn="just"/>
                <a:r>
                  <a:rPr lang="en-US" sz="2200" dirty="0" smtClean="0"/>
                  <a:t>                        n</a:t>
                </a:r>
                <a:r>
                  <a:rPr lang="en-US" sz="2200" baseline="-25000" dirty="0" smtClean="0"/>
                  <a:t>0</a:t>
                </a:r>
                <a:r>
                  <a:rPr lang="en-US" sz="2200" dirty="0" smtClean="0"/>
                  <a:t>sinθa ≤ (n</a:t>
                </a:r>
                <a:r>
                  <a:rPr lang="en-US" sz="2200" baseline="-25000" dirty="0" smtClean="0"/>
                  <a:t>1 </a:t>
                </a:r>
                <a:r>
                  <a:rPr lang="en-US" sz="2200" baseline="30000" dirty="0" smtClean="0"/>
                  <a:t>2</a:t>
                </a:r>
                <a:r>
                  <a:rPr lang="en-US" sz="2200" dirty="0" smtClean="0"/>
                  <a:t>−n</a:t>
                </a:r>
                <a:r>
                  <a:rPr lang="en-US" sz="2200" baseline="-25000" dirty="0" smtClean="0"/>
                  <a:t>2 </a:t>
                </a:r>
                <a:r>
                  <a:rPr lang="en-US" sz="2200" baseline="30000" dirty="0" smtClean="0"/>
                  <a:t>2</a:t>
                </a:r>
                <a:r>
                  <a:rPr lang="en-US" sz="2200" dirty="0" smtClean="0"/>
                  <a:t>)</a:t>
                </a:r>
                <a:r>
                  <a:rPr lang="en-US" sz="2200" baseline="30000" dirty="0" smtClean="0"/>
                  <a:t>1/2</a:t>
                </a:r>
                <a:r>
                  <a:rPr lang="en-US" sz="2200" dirty="0" smtClean="0"/>
                  <a:t> reduces to </a:t>
                </a:r>
                <a:r>
                  <a:rPr lang="el-GR" sz="2200" dirty="0" smtClean="0"/>
                  <a:t>θ</a:t>
                </a:r>
                <a:r>
                  <a:rPr lang="en-US" sz="2200" dirty="0" smtClean="0"/>
                  <a:t>a≤n</a:t>
                </a:r>
                <a:r>
                  <a:rPr lang="en-US" sz="2200" baseline="-25000" dirty="0" smtClean="0"/>
                  <a:t>1 </a:t>
                </a:r>
                <a:r>
                  <a:rPr lang="en-US" sz="2200" dirty="0" smtClean="0"/>
                  <a:t>(2</a:t>
                </a:r>
                <a:r>
                  <a:rPr lang="el-GR" sz="2200" dirty="0" smtClean="0"/>
                  <a:t>Δ</a:t>
                </a:r>
                <a:r>
                  <a:rPr lang="en-US" sz="2200" dirty="0" smtClean="0"/>
                  <a:t>) </a:t>
                </a:r>
                <a:r>
                  <a:rPr lang="en-US" sz="2200" baseline="30000" dirty="0" smtClean="0"/>
                  <a:t>1/2</a:t>
                </a:r>
                <a:r>
                  <a:rPr lang="el-GR" sz="2200" dirty="0" smtClean="0"/>
                  <a:t>=</a:t>
                </a:r>
                <a:r>
                  <a:rPr lang="en-US" sz="2200" dirty="0" smtClean="0"/>
                  <a:t>NA</a:t>
                </a:r>
              </a:p>
            </p:txBody>
          </p:sp>
        </mc:Choice>
        <mc:Fallback xmlns="">
          <p:sp>
            <p:nvSpPr>
              <p:cNvPr id="7" name="TextBox 6"/>
              <p:cNvSpPr txBox="1">
                <a:spLocks noRot="1" noChangeAspect="1" noMove="1" noResize="1" noEditPoints="1" noAdjustHandles="1" noChangeArrowheads="1" noChangeShapeType="1" noTextEdit="1"/>
              </p:cNvSpPr>
              <p:nvPr/>
            </p:nvSpPr>
            <p:spPr>
              <a:xfrm>
                <a:off x="428171" y="1042822"/>
                <a:ext cx="11495315" cy="5365123"/>
              </a:xfrm>
              <a:prstGeom prst="rect">
                <a:avLst/>
              </a:prstGeom>
              <a:blipFill rotWithShape="0">
                <a:blip r:embed="rId3"/>
                <a:stretch>
                  <a:fillRect l="-795" t="-795" r="-795" b="-1477"/>
                </a:stretch>
              </a:blipFill>
            </p:spPr>
            <p:txBody>
              <a:bodyPr/>
              <a:lstStyle/>
              <a:p>
                <a:r>
                  <a:rPr lang="en-US">
                    <a:noFill/>
                  </a:rPr>
                  <a:t> </a:t>
                </a:r>
              </a:p>
            </p:txBody>
          </p:sp>
        </mc:Fallback>
      </mc:AlternateContent>
    </p:spTree>
    <p:extLst>
      <p:ext uri="{BB962C8B-B14F-4D97-AF65-F5344CB8AC3E}">
        <p14:creationId xmlns:p14="http://schemas.microsoft.com/office/powerpoint/2010/main" val="390524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4543" t="29965" r="37007" b="27343"/>
          <a:stretch/>
        </p:blipFill>
        <p:spPr>
          <a:xfrm>
            <a:off x="609600" y="591509"/>
            <a:ext cx="11073085" cy="4549289"/>
          </a:xfrm>
          <a:prstGeom prst="rect">
            <a:avLst/>
          </a:prstGeom>
        </p:spPr>
      </p:pic>
    </p:spTree>
    <p:extLst>
      <p:ext uri="{BB962C8B-B14F-4D97-AF65-F5344CB8AC3E}">
        <p14:creationId xmlns:p14="http://schemas.microsoft.com/office/powerpoint/2010/main" val="276878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716" t="20951" r="8630" b="19106"/>
          <a:stretch/>
        </p:blipFill>
        <p:spPr>
          <a:xfrm>
            <a:off x="132784" y="751438"/>
            <a:ext cx="12059216" cy="4638860"/>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spTree>
    <p:extLst>
      <p:ext uri="{BB962C8B-B14F-4D97-AF65-F5344CB8AC3E}">
        <p14:creationId xmlns:p14="http://schemas.microsoft.com/office/powerpoint/2010/main" val="519986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sp>
        <p:nvSpPr>
          <p:cNvPr id="6" name="TextBox 5"/>
          <p:cNvSpPr txBox="1"/>
          <p:nvPr/>
        </p:nvSpPr>
        <p:spPr>
          <a:xfrm>
            <a:off x="1492960" y="1934141"/>
            <a:ext cx="9564914" cy="2554545"/>
          </a:xfrm>
          <a:prstGeom prst="rect">
            <a:avLst/>
          </a:prstGeom>
          <a:noFill/>
        </p:spPr>
        <p:txBody>
          <a:bodyPr wrap="square" rtlCol="0">
            <a:spAutoFit/>
          </a:bodyPr>
          <a:lstStyle/>
          <a:p>
            <a:pPr algn="ctr"/>
            <a:r>
              <a:rPr lang="en-US" sz="4000" dirty="0" smtClean="0"/>
              <a:t>Book ref: OF Communication</a:t>
            </a:r>
          </a:p>
          <a:p>
            <a:pPr algn="ctr"/>
            <a:r>
              <a:rPr lang="en-US" sz="4000" dirty="0" smtClean="0"/>
              <a:t>John M. Senior</a:t>
            </a:r>
          </a:p>
          <a:p>
            <a:pPr algn="ctr"/>
            <a:r>
              <a:rPr lang="en-US" sz="4000" dirty="0" smtClean="0"/>
              <a:t>Chapter 2</a:t>
            </a:r>
          </a:p>
          <a:p>
            <a:pPr algn="ctr"/>
            <a:r>
              <a:rPr lang="en-US" sz="4000" dirty="0" smtClean="0"/>
              <a:t>pp. 14-19</a:t>
            </a:r>
            <a:endParaRPr lang="en-US" sz="4000" dirty="0"/>
          </a:p>
        </p:txBody>
      </p:sp>
    </p:spTree>
    <p:extLst>
      <p:ext uri="{BB962C8B-B14F-4D97-AF65-F5344CB8AC3E}">
        <p14:creationId xmlns:p14="http://schemas.microsoft.com/office/powerpoint/2010/main" val="336103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5944" y="2529082"/>
            <a:ext cx="9564914" cy="707886"/>
          </a:xfrm>
          <a:prstGeom prst="rect">
            <a:avLst/>
          </a:prstGeom>
          <a:noFill/>
        </p:spPr>
        <p:txBody>
          <a:bodyPr wrap="square" rtlCol="0">
            <a:spAutoFit/>
          </a:bodyPr>
          <a:lstStyle/>
          <a:p>
            <a:pPr algn="ctr"/>
            <a:r>
              <a:rPr lang="en-US" sz="4000" dirty="0" smtClean="0"/>
              <a:t>Fiber Classification</a:t>
            </a:r>
            <a:endParaRPr lang="en-US" sz="4000" dirty="0"/>
          </a:p>
        </p:txBody>
      </p:sp>
    </p:spTree>
    <p:extLst>
      <p:ext uri="{BB962C8B-B14F-4D97-AF65-F5344CB8AC3E}">
        <p14:creationId xmlns:p14="http://schemas.microsoft.com/office/powerpoint/2010/main" val="2648804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sp>
        <p:nvSpPr>
          <p:cNvPr id="5" name="Rectangle 4"/>
          <p:cNvSpPr/>
          <p:nvPr/>
        </p:nvSpPr>
        <p:spPr>
          <a:xfrm>
            <a:off x="1727196" y="2289352"/>
            <a:ext cx="9637489" cy="2677656"/>
          </a:xfrm>
          <a:prstGeom prst="rect">
            <a:avLst/>
          </a:prstGeom>
        </p:spPr>
        <p:txBody>
          <a:bodyPr wrap="square">
            <a:spAutoFit/>
          </a:bodyPr>
          <a:lstStyle/>
          <a:p>
            <a:pPr fontAlgn="base"/>
            <a:r>
              <a:rPr lang="en-US" sz="2400" dirty="0" smtClean="0"/>
              <a:t>There are two methods to classify fiber optic cables.</a:t>
            </a:r>
          </a:p>
          <a:p>
            <a:pPr fontAlgn="base"/>
            <a:r>
              <a:rPr lang="en-US" sz="2400" dirty="0" smtClean="0"/>
              <a:t> </a:t>
            </a:r>
            <a:br>
              <a:rPr lang="en-US" sz="2400" dirty="0" smtClean="0"/>
            </a:br>
            <a:r>
              <a:rPr lang="en-US" sz="2400" dirty="0" smtClean="0"/>
              <a:t>1. </a:t>
            </a:r>
            <a:r>
              <a:rPr lang="en-US" sz="2400" dirty="0" smtClean="0">
                <a:solidFill>
                  <a:srgbClr val="FF0000"/>
                </a:solidFill>
              </a:rPr>
              <a:t>Index of refraction variation </a:t>
            </a:r>
            <a:r>
              <a:rPr lang="en-US" sz="2400" dirty="0" smtClean="0"/>
              <a:t>across the cable cross section. </a:t>
            </a:r>
            <a:br>
              <a:rPr lang="en-US" sz="2400" dirty="0" smtClean="0"/>
            </a:br>
            <a:r>
              <a:rPr lang="en-US" sz="2400" dirty="0" smtClean="0"/>
              <a:t>2. </a:t>
            </a:r>
            <a:r>
              <a:rPr lang="en-US" sz="2400" dirty="0" smtClean="0">
                <a:solidFill>
                  <a:srgbClr val="FF0000"/>
                </a:solidFill>
              </a:rPr>
              <a:t>Various paths light rays </a:t>
            </a:r>
            <a:r>
              <a:rPr lang="en-US" sz="2400" dirty="0" smtClean="0"/>
              <a:t>take to pass through the cable. </a:t>
            </a:r>
            <a:br>
              <a:rPr lang="en-US" sz="2400" dirty="0" smtClean="0"/>
            </a:br>
            <a:endParaRPr lang="en-US" sz="2400" dirty="0" smtClean="0"/>
          </a:p>
          <a:p>
            <a:r>
              <a:rPr lang="en-US" sz="2400" dirty="0" smtClean="0"/>
              <a:t/>
            </a:r>
            <a:br>
              <a:rPr lang="en-US" sz="2400" dirty="0" smtClean="0"/>
            </a:br>
            <a:endParaRPr lang="en-US" sz="2400" dirty="0"/>
          </a:p>
        </p:txBody>
      </p:sp>
      <p:sp>
        <p:nvSpPr>
          <p:cNvPr id="6" name="TextBox 5"/>
          <p:cNvSpPr txBox="1"/>
          <p:nvPr/>
        </p:nvSpPr>
        <p:spPr>
          <a:xfrm>
            <a:off x="1364344" y="424511"/>
            <a:ext cx="9564914" cy="707886"/>
          </a:xfrm>
          <a:prstGeom prst="rect">
            <a:avLst/>
          </a:prstGeom>
          <a:noFill/>
        </p:spPr>
        <p:txBody>
          <a:bodyPr wrap="square" rtlCol="0">
            <a:spAutoFit/>
          </a:bodyPr>
          <a:lstStyle/>
          <a:p>
            <a:pPr algn="ctr"/>
            <a:r>
              <a:rPr lang="en-US" sz="4000" dirty="0" smtClean="0"/>
              <a:t>Fiber Classification</a:t>
            </a:r>
            <a:endParaRPr lang="en-US" sz="4000" dirty="0"/>
          </a:p>
        </p:txBody>
      </p:sp>
    </p:spTree>
    <p:extLst>
      <p:ext uri="{BB962C8B-B14F-4D97-AF65-F5344CB8AC3E}">
        <p14:creationId xmlns:p14="http://schemas.microsoft.com/office/powerpoint/2010/main" val="166935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23</a:t>
            </a:fld>
            <a:endParaRPr lang="en-US"/>
          </a:p>
        </p:txBody>
      </p:sp>
      <p:pic>
        <p:nvPicPr>
          <p:cNvPr id="1026" name="Picture 2" descr="C:\Users\User\Desktop\step-index-cable.jpg"/>
          <p:cNvPicPr>
            <a:picLocks noChangeAspect="1" noChangeArrowheads="1"/>
          </p:cNvPicPr>
          <p:nvPr/>
        </p:nvPicPr>
        <p:blipFill>
          <a:blip r:embed="rId2"/>
          <a:srcRect/>
          <a:stretch>
            <a:fillRect/>
          </a:stretch>
        </p:blipFill>
        <p:spPr bwMode="auto">
          <a:xfrm>
            <a:off x="1358447" y="424543"/>
            <a:ext cx="4133850" cy="5486400"/>
          </a:xfrm>
          <a:prstGeom prst="rect">
            <a:avLst/>
          </a:prstGeom>
          <a:noFill/>
        </p:spPr>
      </p:pic>
      <p:sp>
        <p:nvSpPr>
          <p:cNvPr id="6" name="Rectangle 5"/>
          <p:cNvSpPr/>
          <p:nvPr/>
        </p:nvSpPr>
        <p:spPr>
          <a:xfrm>
            <a:off x="5588000" y="2127017"/>
            <a:ext cx="6096000" cy="2800767"/>
          </a:xfrm>
          <a:prstGeom prst="rect">
            <a:avLst/>
          </a:prstGeom>
        </p:spPr>
        <p:txBody>
          <a:bodyPr>
            <a:spAutoFit/>
          </a:bodyPr>
          <a:lstStyle/>
          <a:p>
            <a:pPr algn="just"/>
            <a:r>
              <a:rPr lang="en-US" sz="2200" dirty="0" smtClean="0"/>
              <a:t>In </a:t>
            </a:r>
            <a:r>
              <a:rPr lang="en-US" sz="2200" b="1" dirty="0" smtClean="0">
                <a:solidFill>
                  <a:srgbClr val="FF0000"/>
                </a:solidFill>
              </a:rPr>
              <a:t>Single mode</a:t>
            </a:r>
            <a:r>
              <a:rPr lang="en-US" sz="2200" dirty="0" smtClean="0"/>
              <a:t> light takes </a:t>
            </a:r>
            <a:r>
              <a:rPr lang="en-US" sz="2200" dirty="0" smtClean="0">
                <a:solidFill>
                  <a:srgbClr val="FF0000"/>
                </a:solidFill>
              </a:rPr>
              <a:t>single path </a:t>
            </a:r>
            <a:r>
              <a:rPr lang="en-US" sz="2200" dirty="0" smtClean="0"/>
              <a:t>through the fiber core. </a:t>
            </a:r>
            <a:r>
              <a:rPr lang="en-US" sz="2200" dirty="0" smtClean="0">
                <a:solidFill>
                  <a:srgbClr val="FF0000"/>
                </a:solidFill>
              </a:rPr>
              <a:t>Step index </a:t>
            </a:r>
            <a:r>
              <a:rPr lang="en-US" sz="2200" dirty="0" smtClean="0"/>
              <a:t>means </a:t>
            </a:r>
            <a:r>
              <a:rPr lang="en-US" sz="2200" dirty="0" smtClean="0">
                <a:solidFill>
                  <a:srgbClr val="FF0000"/>
                </a:solidFill>
              </a:rPr>
              <a:t>sharp step </a:t>
            </a:r>
            <a:r>
              <a:rPr lang="en-US" sz="2200" dirty="0" smtClean="0"/>
              <a:t>in the index of refraction between core and cladding </a:t>
            </a:r>
            <a:r>
              <a:rPr lang="en-US" sz="2200" dirty="0" smtClean="0">
                <a:solidFill>
                  <a:srgbClr val="FF0000"/>
                </a:solidFill>
              </a:rPr>
              <a:t>interface</a:t>
            </a:r>
            <a:r>
              <a:rPr lang="en-US" sz="2200" dirty="0" smtClean="0"/>
              <a:t>. </a:t>
            </a:r>
          </a:p>
          <a:p>
            <a:pPr algn="just"/>
            <a:endParaRPr lang="en-US" sz="2200" dirty="0" smtClean="0"/>
          </a:p>
          <a:p>
            <a:pPr algn="just"/>
            <a:r>
              <a:rPr lang="en-US" sz="2200" dirty="0" smtClean="0"/>
              <a:t>This indicates that in step index, core and cladding have their own constant index of refractions N</a:t>
            </a:r>
            <a:r>
              <a:rPr lang="en-US" sz="2200" baseline="-25000" dirty="0" smtClean="0"/>
              <a:t>1</a:t>
            </a:r>
            <a:r>
              <a:rPr lang="en-US" sz="2200" dirty="0" smtClean="0"/>
              <a:t> and N</a:t>
            </a:r>
            <a:r>
              <a:rPr lang="en-US" sz="2200" baseline="-25000" dirty="0" smtClean="0"/>
              <a:t>2</a:t>
            </a:r>
            <a:r>
              <a:rPr lang="en-US" sz="2200" dirty="0" smtClean="0"/>
              <a:t> respectively. </a:t>
            </a:r>
            <a:endParaRPr lang="en-US" sz="2200" dirty="0"/>
          </a:p>
        </p:txBody>
      </p:sp>
      <p:sp>
        <p:nvSpPr>
          <p:cNvPr id="5" name="TextBox 4"/>
          <p:cNvSpPr txBox="1"/>
          <p:nvPr/>
        </p:nvSpPr>
        <p:spPr>
          <a:xfrm>
            <a:off x="2046516" y="235825"/>
            <a:ext cx="9564914" cy="707886"/>
          </a:xfrm>
          <a:prstGeom prst="rect">
            <a:avLst/>
          </a:prstGeom>
          <a:noFill/>
        </p:spPr>
        <p:txBody>
          <a:bodyPr wrap="square" rtlCol="0">
            <a:spAutoFit/>
          </a:bodyPr>
          <a:lstStyle/>
          <a:p>
            <a:pPr algn="r"/>
            <a:r>
              <a:rPr lang="en-US" sz="4000" dirty="0" smtClean="0"/>
              <a:t>Fiber Classification</a:t>
            </a:r>
            <a:endParaRPr lang="en-US" sz="4000" dirty="0"/>
          </a:p>
        </p:txBody>
      </p:sp>
    </p:spTree>
    <p:extLst>
      <p:ext uri="{BB962C8B-B14F-4D97-AF65-F5344CB8AC3E}">
        <p14:creationId xmlns:p14="http://schemas.microsoft.com/office/powerpoint/2010/main" val="3335821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24</a:t>
            </a:fld>
            <a:endParaRPr lang="en-US"/>
          </a:p>
        </p:txBody>
      </p:sp>
      <p:pic>
        <p:nvPicPr>
          <p:cNvPr id="2050" name="Picture 2" descr="C:\Users\User\Desktop\graded-index-cable.jpg"/>
          <p:cNvPicPr>
            <a:picLocks noChangeAspect="1" noChangeArrowheads="1"/>
          </p:cNvPicPr>
          <p:nvPr/>
        </p:nvPicPr>
        <p:blipFill>
          <a:blip r:embed="rId2"/>
          <a:srcRect/>
          <a:stretch>
            <a:fillRect/>
          </a:stretch>
        </p:blipFill>
        <p:spPr bwMode="auto">
          <a:xfrm>
            <a:off x="1056821" y="580345"/>
            <a:ext cx="4533900" cy="5000625"/>
          </a:xfrm>
          <a:prstGeom prst="rect">
            <a:avLst/>
          </a:prstGeom>
          <a:noFill/>
        </p:spPr>
      </p:pic>
      <p:sp>
        <p:nvSpPr>
          <p:cNvPr id="6" name="Rectangle 5"/>
          <p:cNvSpPr/>
          <p:nvPr/>
        </p:nvSpPr>
        <p:spPr>
          <a:xfrm>
            <a:off x="5515428" y="2140305"/>
            <a:ext cx="6096000" cy="3477875"/>
          </a:xfrm>
          <a:prstGeom prst="rect">
            <a:avLst/>
          </a:prstGeom>
        </p:spPr>
        <p:txBody>
          <a:bodyPr>
            <a:spAutoFit/>
          </a:bodyPr>
          <a:lstStyle/>
          <a:p>
            <a:pPr algn="just"/>
            <a:r>
              <a:rPr lang="en-US" sz="2200" dirty="0" smtClean="0"/>
              <a:t>In </a:t>
            </a:r>
            <a:r>
              <a:rPr lang="en-US" sz="2200" b="1" dirty="0" smtClean="0"/>
              <a:t>multimode</a:t>
            </a:r>
            <a:r>
              <a:rPr lang="en-US" sz="2200" dirty="0" smtClean="0"/>
              <a:t> light follows </a:t>
            </a:r>
            <a:r>
              <a:rPr lang="en-US" sz="2200" dirty="0" smtClean="0">
                <a:solidFill>
                  <a:srgbClr val="FF0000"/>
                </a:solidFill>
              </a:rPr>
              <a:t>multiple paths </a:t>
            </a:r>
            <a:r>
              <a:rPr lang="en-US" sz="2200" dirty="0" smtClean="0"/>
              <a:t>through the fiber core. </a:t>
            </a:r>
          </a:p>
          <a:p>
            <a:pPr algn="just"/>
            <a:r>
              <a:rPr lang="en-US" sz="2200" dirty="0" smtClean="0"/>
              <a:t>In graded index, index of refraction is not constant but vary smoothly across the diameter of the core. Index of refraction is increasing as one goes near the center while decreasing near outer core edges. Index of refraction is maximum at the center of the core. Index of refraction is constant for cladding part of the fiber.</a:t>
            </a:r>
            <a:endParaRPr lang="en-US" sz="2200" dirty="0"/>
          </a:p>
        </p:txBody>
      </p:sp>
      <p:sp>
        <p:nvSpPr>
          <p:cNvPr id="5" name="TextBox 4"/>
          <p:cNvSpPr txBox="1"/>
          <p:nvPr/>
        </p:nvSpPr>
        <p:spPr>
          <a:xfrm>
            <a:off x="2046516" y="235825"/>
            <a:ext cx="9564914" cy="707886"/>
          </a:xfrm>
          <a:prstGeom prst="rect">
            <a:avLst/>
          </a:prstGeom>
          <a:noFill/>
        </p:spPr>
        <p:txBody>
          <a:bodyPr wrap="square" rtlCol="0">
            <a:spAutoFit/>
          </a:bodyPr>
          <a:lstStyle/>
          <a:p>
            <a:pPr algn="r"/>
            <a:r>
              <a:rPr lang="en-US" sz="4000" dirty="0" smtClean="0"/>
              <a:t>Fiber Classification</a:t>
            </a:r>
            <a:endParaRPr lang="en-US" sz="4000" dirty="0"/>
          </a:p>
        </p:txBody>
      </p:sp>
    </p:spTree>
    <p:extLst>
      <p:ext uri="{BB962C8B-B14F-4D97-AF65-F5344CB8AC3E}">
        <p14:creationId xmlns:p14="http://schemas.microsoft.com/office/powerpoint/2010/main" val="3902618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25</a:t>
            </a:fld>
            <a:endParaRPr lang="en-US"/>
          </a:p>
        </p:txBody>
      </p:sp>
      <p:sp>
        <p:nvSpPr>
          <p:cNvPr id="8" name="Rectangle 7"/>
          <p:cNvSpPr/>
          <p:nvPr/>
        </p:nvSpPr>
        <p:spPr>
          <a:xfrm>
            <a:off x="1045029" y="1953068"/>
            <a:ext cx="10203543" cy="3046988"/>
          </a:xfrm>
          <a:prstGeom prst="rect">
            <a:avLst/>
          </a:prstGeom>
        </p:spPr>
        <p:txBody>
          <a:bodyPr wrap="square">
            <a:spAutoFit/>
          </a:bodyPr>
          <a:lstStyle/>
          <a:p>
            <a:pPr fontAlgn="base"/>
            <a:r>
              <a:rPr lang="en-US" sz="2400" dirty="0" smtClean="0"/>
              <a:t>Based on above, there are three types of fiber optic cable.</a:t>
            </a:r>
            <a:br>
              <a:rPr lang="en-US" sz="2400" dirty="0" smtClean="0"/>
            </a:br>
            <a:r>
              <a:rPr lang="en-US" sz="2400" dirty="0" smtClean="0"/>
              <a:t>• multimode step index</a:t>
            </a:r>
            <a:br>
              <a:rPr lang="en-US" sz="2400" dirty="0" smtClean="0"/>
            </a:br>
            <a:r>
              <a:rPr lang="en-US" sz="2400" dirty="0" smtClean="0"/>
              <a:t>• single mode step index</a:t>
            </a:r>
            <a:br>
              <a:rPr lang="en-US" sz="2400" dirty="0" smtClean="0"/>
            </a:br>
            <a:r>
              <a:rPr lang="en-US" sz="2400" dirty="0" smtClean="0"/>
              <a:t>• multimode graded index</a:t>
            </a:r>
            <a:br>
              <a:rPr lang="en-US" sz="2400" dirty="0" smtClean="0"/>
            </a:br>
            <a:endParaRPr lang="en-US" sz="2400" dirty="0" smtClean="0"/>
          </a:p>
          <a:p>
            <a:pPr algn="just" fontAlgn="base"/>
            <a:r>
              <a:rPr lang="en-US" sz="2400" dirty="0" smtClean="0"/>
              <a:t>multimode step index fiber cable is widely used due to benefits of large size. It is easier to make and hence less expensive. It is used for shorter distances at very low pulse frequencies. </a:t>
            </a:r>
            <a:endParaRPr lang="en-US" sz="2400" dirty="0"/>
          </a:p>
        </p:txBody>
      </p:sp>
      <p:sp>
        <p:nvSpPr>
          <p:cNvPr id="4" name="TextBox 3"/>
          <p:cNvSpPr txBox="1"/>
          <p:nvPr/>
        </p:nvSpPr>
        <p:spPr>
          <a:xfrm>
            <a:off x="2046516" y="235825"/>
            <a:ext cx="9564914" cy="707886"/>
          </a:xfrm>
          <a:prstGeom prst="rect">
            <a:avLst/>
          </a:prstGeom>
          <a:noFill/>
        </p:spPr>
        <p:txBody>
          <a:bodyPr wrap="square" rtlCol="0">
            <a:spAutoFit/>
          </a:bodyPr>
          <a:lstStyle/>
          <a:p>
            <a:pPr algn="ctr"/>
            <a:r>
              <a:rPr lang="en-US" sz="4000" dirty="0" smtClean="0"/>
              <a:t>Fiber Classification</a:t>
            </a:r>
            <a:endParaRPr lang="en-US" sz="4000" dirty="0"/>
          </a:p>
        </p:txBody>
      </p:sp>
    </p:spTree>
    <p:extLst>
      <p:ext uri="{BB962C8B-B14F-4D97-AF65-F5344CB8AC3E}">
        <p14:creationId xmlns:p14="http://schemas.microsoft.com/office/powerpoint/2010/main" val="1092678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26</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MM Step Index Fiber</a:t>
            </a:r>
            <a:endParaRPr lang="en-US" sz="4000" dirty="0"/>
          </a:p>
        </p:txBody>
      </p:sp>
      <p:sp>
        <p:nvSpPr>
          <p:cNvPr id="10" name="Rectangle 9"/>
          <p:cNvSpPr/>
          <p:nvPr/>
        </p:nvSpPr>
        <p:spPr>
          <a:xfrm>
            <a:off x="841828" y="1613835"/>
            <a:ext cx="10479314" cy="4154984"/>
          </a:xfrm>
          <a:prstGeom prst="rect">
            <a:avLst/>
          </a:prstGeom>
        </p:spPr>
        <p:txBody>
          <a:bodyPr wrap="square">
            <a:spAutoFit/>
          </a:bodyPr>
          <a:lstStyle/>
          <a:p>
            <a:pPr algn="just"/>
            <a:r>
              <a:rPr lang="en-US" sz="2200" dirty="0" smtClean="0"/>
              <a:t>Fiber with large core diameter (</a:t>
            </a:r>
            <a:r>
              <a:rPr lang="en-US" sz="2200" dirty="0" smtClean="0">
                <a:solidFill>
                  <a:srgbClr val="FF0000"/>
                </a:solidFill>
              </a:rPr>
              <a:t>greater than 10 micrometers</a:t>
            </a:r>
            <a:r>
              <a:rPr lang="en-US" sz="2200" dirty="0" smtClean="0"/>
              <a:t>) such fiber is called </a:t>
            </a:r>
            <a:r>
              <a:rPr lang="en-US" sz="2200" i="1" dirty="0" smtClean="0"/>
              <a:t>multi-mode fiber. </a:t>
            </a:r>
          </a:p>
          <a:p>
            <a:pPr algn="just"/>
            <a:r>
              <a:rPr lang="en-US" sz="2200" dirty="0" smtClean="0"/>
              <a:t>In a step-index multi-mode fiber, rays of light are guided along the fiber core by total internal reflection. Rays that meet the core-cladding boundary at a high angle greater than the critical angle for this boundary, are completely reflected. </a:t>
            </a:r>
          </a:p>
          <a:p>
            <a:pPr algn="just"/>
            <a:r>
              <a:rPr lang="en-US" sz="2200" dirty="0" smtClean="0"/>
              <a:t>The critical angle is determined by the difference in index of refraction between the core and cladding materials. The critical angle determines the acceptance angle of the fiber, often reported as a numerical aperture. </a:t>
            </a:r>
          </a:p>
          <a:p>
            <a:pPr algn="just"/>
            <a:endParaRPr lang="en-US" sz="2200" dirty="0" smtClean="0"/>
          </a:p>
          <a:p>
            <a:pPr algn="just">
              <a:buFont typeface="Arial" pitchFamily="34" charset="0"/>
              <a:buChar char="•"/>
            </a:pPr>
            <a:r>
              <a:rPr lang="en-US" sz="2200" dirty="0" smtClean="0"/>
              <a:t> In step index fiber rays have </a:t>
            </a:r>
            <a:r>
              <a:rPr lang="en-US" sz="2200" dirty="0" smtClean="0">
                <a:solidFill>
                  <a:srgbClr val="FF0000"/>
                </a:solidFill>
              </a:rPr>
              <a:t>different path lengths</a:t>
            </a:r>
            <a:r>
              <a:rPr lang="en-US" sz="2200" dirty="0" smtClean="0"/>
              <a:t> and therefore take different times to traverse the fiber.</a:t>
            </a:r>
            <a:endParaRPr lang="en-US" sz="2200" dirty="0"/>
          </a:p>
        </p:txBody>
      </p:sp>
    </p:spTree>
    <p:extLst>
      <p:ext uri="{BB962C8B-B14F-4D97-AF65-F5344CB8AC3E}">
        <p14:creationId xmlns:p14="http://schemas.microsoft.com/office/powerpoint/2010/main" val="1373464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27</a:t>
            </a:fld>
            <a:endParaRPr lang="en-US"/>
          </a:p>
        </p:txBody>
      </p:sp>
      <p:pic>
        <p:nvPicPr>
          <p:cNvPr id="5" name="Picture 4"/>
          <p:cNvPicPr/>
          <p:nvPr/>
        </p:nvPicPr>
        <p:blipFill>
          <a:blip r:embed="rId2"/>
          <a:srcRect l="53790" t="39387" r="4137" b="23735"/>
          <a:stretch>
            <a:fillRect/>
          </a:stretch>
        </p:blipFill>
        <p:spPr bwMode="auto">
          <a:xfrm>
            <a:off x="2641601" y="1869646"/>
            <a:ext cx="6738239" cy="332646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364344" y="424511"/>
            <a:ext cx="9564914" cy="707886"/>
          </a:xfrm>
          <a:prstGeom prst="rect">
            <a:avLst/>
          </a:prstGeom>
          <a:noFill/>
        </p:spPr>
        <p:txBody>
          <a:bodyPr wrap="square" rtlCol="0">
            <a:spAutoFit/>
          </a:bodyPr>
          <a:lstStyle/>
          <a:p>
            <a:pPr algn="ctr"/>
            <a:r>
              <a:rPr lang="en-US" sz="4000" dirty="0" smtClean="0"/>
              <a:t>MM Step Index Fiber</a:t>
            </a:r>
            <a:endParaRPr lang="en-US" sz="4000" dirty="0"/>
          </a:p>
        </p:txBody>
      </p:sp>
    </p:spTree>
    <p:extLst>
      <p:ext uri="{BB962C8B-B14F-4D97-AF65-F5344CB8AC3E}">
        <p14:creationId xmlns:p14="http://schemas.microsoft.com/office/powerpoint/2010/main" val="949371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28</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MM Graded Index Fiber</a:t>
            </a:r>
            <a:endParaRPr lang="en-US" sz="4000" dirty="0"/>
          </a:p>
        </p:txBody>
      </p:sp>
      <p:sp>
        <p:nvSpPr>
          <p:cNvPr id="10" name="Rectangle 9"/>
          <p:cNvSpPr/>
          <p:nvPr/>
        </p:nvSpPr>
        <p:spPr>
          <a:xfrm>
            <a:off x="928913" y="1788004"/>
            <a:ext cx="10406743" cy="3477875"/>
          </a:xfrm>
          <a:prstGeom prst="rect">
            <a:avLst/>
          </a:prstGeom>
        </p:spPr>
        <p:txBody>
          <a:bodyPr wrap="square">
            <a:spAutoFit/>
          </a:bodyPr>
          <a:lstStyle/>
          <a:p>
            <a:pPr algn="just"/>
            <a:r>
              <a:rPr lang="en-US" sz="2200" dirty="0" smtClean="0"/>
              <a:t>In graded-index fiber, the index of refraction in the core decreases continuously between the axis and the cladding. This causes light rays to bend smoothly as they approach the cladding, rather than reflecting abruptly from the core-cladding boundary. The resulting curved paths </a:t>
            </a:r>
            <a:r>
              <a:rPr lang="en-US" sz="2200" dirty="0" smtClean="0">
                <a:solidFill>
                  <a:srgbClr val="FF0000"/>
                </a:solidFill>
              </a:rPr>
              <a:t>reduce multi-path dispersion </a:t>
            </a:r>
            <a:r>
              <a:rPr lang="en-US" sz="2200" dirty="0" smtClean="0"/>
              <a:t>because high angle rays pass more through the lower-index periphery of the core, rather than the high-index center. </a:t>
            </a:r>
          </a:p>
          <a:p>
            <a:pPr algn="just"/>
            <a:r>
              <a:rPr lang="en-US" sz="2200" dirty="0" smtClean="0"/>
              <a:t>This index profile is chosen to </a:t>
            </a:r>
            <a:r>
              <a:rPr lang="en-US" sz="2200" dirty="0" smtClean="0">
                <a:solidFill>
                  <a:srgbClr val="FF0000"/>
                </a:solidFill>
              </a:rPr>
              <a:t>minimize the difference </a:t>
            </a:r>
            <a:r>
              <a:rPr lang="en-US" sz="2200" dirty="0" smtClean="0"/>
              <a:t>in axial </a:t>
            </a:r>
            <a:r>
              <a:rPr lang="en-US" sz="2200" dirty="0" smtClean="0">
                <a:solidFill>
                  <a:srgbClr val="FF0000"/>
                </a:solidFill>
              </a:rPr>
              <a:t>propagation speeds </a:t>
            </a:r>
            <a:r>
              <a:rPr lang="en-US" sz="2200" dirty="0" smtClean="0"/>
              <a:t>of the various rays in the fiber. The ideal index profile is very close to a parabolic relationship between the index and the distance from the axis.</a:t>
            </a:r>
            <a:endParaRPr lang="en-US" sz="2200" dirty="0"/>
          </a:p>
        </p:txBody>
      </p:sp>
    </p:spTree>
    <p:extLst>
      <p:ext uri="{BB962C8B-B14F-4D97-AF65-F5344CB8AC3E}">
        <p14:creationId xmlns:p14="http://schemas.microsoft.com/office/powerpoint/2010/main" val="93889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pic>
        <p:nvPicPr>
          <p:cNvPr id="3077" name="Picture 5" descr="C:\Users\User\Desktop\multimode-graded-index-cable.jpg"/>
          <p:cNvPicPr>
            <a:picLocks noChangeAspect="1" noChangeArrowheads="1"/>
          </p:cNvPicPr>
          <p:nvPr/>
        </p:nvPicPr>
        <p:blipFill>
          <a:blip r:embed="rId2"/>
          <a:srcRect/>
          <a:stretch>
            <a:fillRect/>
          </a:stretch>
        </p:blipFill>
        <p:spPr bwMode="auto">
          <a:xfrm>
            <a:off x="1572985" y="1378856"/>
            <a:ext cx="9017162" cy="4907417"/>
          </a:xfrm>
          <a:prstGeom prst="rect">
            <a:avLst/>
          </a:prstGeom>
          <a:noFill/>
        </p:spPr>
      </p:pic>
      <p:sp>
        <p:nvSpPr>
          <p:cNvPr id="5" name="TextBox 4"/>
          <p:cNvSpPr txBox="1"/>
          <p:nvPr/>
        </p:nvSpPr>
        <p:spPr>
          <a:xfrm>
            <a:off x="1364344" y="424511"/>
            <a:ext cx="9564914" cy="707886"/>
          </a:xfrm>
          <a:prstGeom prst="rect">
            <a:avLst/>
          </a:prstGeom>
          <a:noFill/>
        </p:spPr>
        <p:txBody>
          <a:bodyPr wrap="square" rtlCol="0">
            <a:spAutoFit/>
          </a:bodyPr>
          <a:lstStyle/>
          <a:p>
            <a:pPr algn="ctr"/>
            <a:r>
              <a:rPr lang="en-US" sz="4000" dirty="0" smtClean="0"/>
              <a:t>MM Graded Index Fiber</a:t>
            </a:r>
            <a:endParaRPr lang="en-US" sz="4000" dirty="0"/>
          </a:p>
        </p:txBody>
      </p:sp>
    </p:spTree>
    <p:extLst>
      <p:ext uri="{BB962C8B-B14F-4D97-AF65-F5344CB8AC3E}">
        <p14:creationId xmlns:p14="http://schemas.microsoft.com/office/powerpoint/2010/main" val="45834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a:t>
            </a:fld>
            <a:endParaRPr lang="en-US"/>
          </a:p>
        </p:txBody>
      </p:sp>
      <p:sp>
        <p:nvSpPr>
          <p:cNvPr id="5" name="TextBox 4"/>
          <p:cNvSpPr txBox="1"/>
          <p:nvPr/>
        </p:nvSpPr>
        <p:spPr>
          <a:xfrm>
            <a:off x="1306285" y="206797"/>
            <a:ext cx="9564914" cy="707886"/>
          </a:xfrm>
          <a:prstGeom prst="rect">
            <a:avLst/>
          </a:prstGeom>
          <a:noFill/>
        </p:spPr>
        <p:txBody>
          <a:bodyPr wrap="square" rtlCol="0">
            <a:spAutoFit/>
          </a:bodyPr>
          <a:lstStyle/>
          <a:p>
            <a:pPr algn="ctr"/>
            <a:r>
              <a:rPr lang="en-US" sz="4000" dirty="0" smtClean="0"/>
              <a:t>Silica Optical Fibers</a:t>
            </a:r>
            <a:endParaRPr lang="en-US" sz="4000" dirty="0"/>
          </a:p>
        </p:txBody>
      </p:sp>
      <p:sp>
        <p:nvSpPr>
          <p:cNvPr id="6" name="TextBox 5"/>
          <p:cNvSpPr txBox="1"/>
          <p:nvPr/>
        </p:nvSpPr>
        <p:spPr>
          <a:xfrm>
            <a:off x="333827" y="1248228"/>
            <a:ext cx="11640457" cy="4893647"/>
          </a:xfrm>
          <a:prstGeom prst="rect">
            <a:avLst/>
          </a:prstGeom>
          <a:noFill/>
        </p:spPr>
        <p:txBody>
          <a:bodyPr wrap="square" rtlCol="0">
            <a:spAutoFit/>
          </a:bodyPr>
          <a:lstStyle/>
          <a:p>
            <a:pPr algn="just"/>
            <a:r>
              <a:rPr lang="en-US" sz="2400" dirty="0" smtClean="0"/>
              <a:t>Core and cladding made from </a:t>
            </a:r>
            <a:r>
              <a:rPr lang="en-US" sz="2400" dirty="0" smtClean="0">
                <a:solidFill>
                  <a:srgbClr val="FF0000"/>
                </a:solidFill>
              </a:rPr>
              <a:t>silica glass </a:t>
            </a:r>
            <a:r>
              <a:rPr lang="en-US" sz="2400" dirty="0" smtClean="0"/>
              <a:t>which is </a:t>
            </a:r>
            <a:r>
              <a:rPr lang="en-US" sz="2400" dirty="0" smtClean="0">
                <a:solidFill>
                  <a:srgbClr val="FF0000"/>
                </a:solidFill>
              </a:rPr>
              <a:t>almost transparent </a:t>
            </a:r>
            <a:r>
              <a:rPr lang="en-US" sz="2400" dirty="0" smtClean="0"/>
              <a:t>in visible and near-IR. In the case that the refractive  index changes in a step between the core and the cladding, this structure is known as </a:t>
            </a:r>
            <a:r>
              <a:rPr lang="en-US" sz="2400" dirty="0" smtClean="0">
                <a:solidFill>
                  <a:srgbClr val="FF0000"/>
                </a:solidFill>
              </a:rPr>
              <a:t>step index fiber. </a:t>
            </a:r>
            <a:r>
              <a:rPr lang="en-US" sz="2400" dirty="0" smtClean="0"/>
              <a:t>Higher core refractive index (</a:t>
            </a:r>
            <a:r>
              <a:rPr lang="en-US" sz="2400" dirty="0" smtClean="0">
                <a:solidFill>
                  <a:srgbClr val="FF0000"/>
                </a:solidFill>
              </a:rPr>
              <a:t>0.3% higher</a:t>
            </a:r>
            <a:r>
              <a:rPr lang="en-US" sz="2400" dirty="0" smtClean="0"/>
              <a:t>) is typically achieved by </a:t>
            </a:r>
            <a:r>
              <a:rPr lang="en-US" sz="2400" dirty="0" smtClean="0">
                <a:solidFill>
                  <a:srgbClr val="FF0000"/>
                </a:solidFill>
              </a:rPr>
              <a:t>doping </a:t>
            </a:r>
            <a:r>
              <a:rPr lang="en-US" sz="2400" dirty="0" smtClean="0"/>
              <a:t>the silica core with germanium dioxide (GeO</a:t>
            </a:r>
            <a:r>
              <a:rPr lang="en-US" sz="2400" baseline="-25000" dirty="0" smtClean="0"/>
              <a:t>2</a:t>
            </a:r>
            <a:r>
              <a:rPr lang="en-US" sz="2400" dirty="0" smtClean="0"/>
              <a:t>). </a:t>
            </a:r>
          </a:p>
          <a:p>
            <a:pPr algn="just"/>
            <a:r>
              <a:rPr lang="en-US" sz="2400" dirty="0" smtClean="0"/>
              <a:t>A protective coating of one or two layers of cushioning material (such as </a:t>
            </a:r>
            <a:r>
              <a:rPr lang="en-US" sz="2400" dirty="0" err="1" smtClean="0"/>
              <a:t>acrylate</a:t>
            </a:r>
            <a:r>
              <a:rPr lang="en-US" sz="2400" dirty="0" smtClean="0"/>
              <a:t>) is used to reduce cross talk between adjacent fibers and the loss-increasing micro bending that occurs when fibers are pressed against rough surfaces.</a:t>
            </a:r>
          </a:p>
          <a:p>
            <a:pPr algn="just"/>
            <a:r>
              <a:rPr lang="en-US" sz="2400" dirty="0" smtClean="0"/>
              <a:t>For greater environmental protection, fibers are commonly incorporated into cables. Typical cables have a polyethylene sheath that encases the fiber within a strength membrane such as steel.  </a:t>
            </a:r>
            <a:endParaRPr lang="en-US" sz="2400" dirty="0" smtClean="0">
              <a:solidFill>
                <a:srgbClr val="FF0000"/>
              </a:solidFill>
            </a:endParaRPr>
          </a:p>
          <a:p>
            <a:pPr algn="just"/>
            <a:endParaRPr lang="en-US" sz="2400" dirty="0"/>
          </a:p>
        </p:txBody>
      </p:sp>
    </p:spTree>
    <p:extLst>
      <p:ext uri="{BB962C8B-B14F-4D97-AF65-F5344CB8AC3E}">
        <p14:creationId xmlns:p14="http://schemas.microsoft.com/office/powerpoint/2010/main" val="3606020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30</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Single mode Step Index Fiber</a:t>
            </a:r>
            <a:endParaRPr lang="en-US" sz="4000" dirty="0"/>
          </a:p>
        </p:txBody>
      </p:sp>
      <p:sp>
        <p:nvSpPr>
          <p:cNvPr id="10" name="Rectangle 9"/>
          <p:cNvSpPr/>
          <p:nvPr/>
        </p:nvSpPr>
        <p:spPr>
          <a:xfrm>
            <a:off x="1059543" y="2136339"/>
            <a:ext cx="10218057" cy="2677656"/>
          </a:xfrm>
          <a:prstGeom prst="rect">
            <a:avLst/>
          </a:prstGeom>
        </p:spPr>
        <p:txBody>
          <a:bodyPr wrap="square">
            <a:spAutoFit/>
          </a:bodyPr>
          <a:lstStyle/>
          <a:p>
            <a:pPr algn="just"/>
            <a:r>
              <a:rPr lang="en-US" sz="2400" dirty="0" smtClean="0"/>
              <a:t>Fiber supporting only one mode is called </a:t>
            </a:r>
            <a:r>
              <a:rPr lang="en-US" sz="2400" i="1" dirty="0" smtClean="0"/>
              <a:t>single-mode</a:t>
            </a:r>
            <a:r>
              <a:rPr lang="en-US" sz="2400" dirty="0" smtClean="0"/>
              <a:t> or </a:t>
            </a:r>
            <a:r>
              <a:rPr lang="en-US" sz="2400" i="1" dirty="0" smtClean="0"/>
              <a:t>mono-mode fiber</a:t>
            </a:r>
            <a:r>
              <a:rPr lang="en-US" sz="2400" dirty="0" smtClean="0"/>
              <a:t>. The most common type of single-mode fiber has a core diameter of </a:t>
            </a:r>
            <a:r>
              <a:rPr lang="en-US" sz="2400" dirty="0" smtClean="0">
                <a:solidFill>
                  <a:srgbClr val="FF0000"/>
                </a:solidFill>
              </a:rPr>
              <a:t>8–10 micrometers </a:t>
            </a:r>
            <a:r>
              <a:rPr lang="en-US" sz="2400" dirty="0" smtClean="0"/>
              <a:t>and is </a:t>
            </a:r>
            <a:r>
              <a:rPr lang="en-US" sz="2400" dirty="0" smtClean="0">
                <a:solidFill>
                  <a:srgbClr val="FF0000"/>
                </a:solidFill>
              </a:rPr>
              <a:t>designed for use in the ”near infrared”. </a:t>
            </a:r>
          </a:p>
          <a:p>
            <a:pPr algn="just"/>
            <a:r>
              <a:rPr lang="en-US" sz="2400" dirty="0" smtClean="0"/>
              <a:t>Multi-mode fiber, by comparison, is manufactured with core diameters as small as </a:t>
            </a:r>
            <a:r>
              <a:rPr lang="en-US" sz="2400" dirty="0" smtClean="0">
                <a:solidFill>
                  <a:srgbClr val="FF0000"/>
                </a:solidFill>
              </a:rPr>
              <a:t>50 micrometers and as large as hundreds of micrometers. </a:t>
            </a:r>
          </a:p>
        </p:txBody>
      </p:sp>
    </p:spTree>
    <p:extLst>
      <p:ext uri="{BB962C8B-B14F-4D97-AF65-F5344CB8AC3E}">
        <p14:creationId xmlns:p14="http://schemas.microsoft.com/office/powerpoint/2010/main" val="2664272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pic>
        <p:nvPicPr>
          <p:cNvPr id="3076" name="Picture 4" descr="C:\Users\User\Desktop\single-mode-step-index-cable.jpg"/>
          <p:cNvPicPr>
            <a:picLocks noChangeAspect="1" noChangeArrowheads="1"/>
          </p:cNvPicPr>
          <p:nvPr/>
        </p:nvPicPr>
        <p:blipFill>
          <a:blip r:embed="rId2"/>
          <a:srcRect/>
          <a:stretch>
            <a:fillRect/>
          </a:stretch>
        </p:blipFill>
        <p:spPr bwMode="auto">
          <a:xfrm>
            <a:off x="1479722" y="1907495"/>
            <a:ext cx="9797877" cy="4159476"/>
          </a:xfrm>
          <a:prstGeom prst="rect">
            <a:avLst/>
          </a:prstGeom>
          <a:noFill/>
        </p:spPr>
      </p:pic>
      <p:sp>
        <p:nvSpPr>
          <p:cNvPr id="5" name="TextBox 4"/>
          <p:cNvSpPr txBox="1"/>
          <p:nvPr/>
        </p:nvSpPr>
        <p:spPr>
          <a:xfrm>
            <a:off x="1364344" y="424511"/>
            <a:ext cx="9564914" cy="707886"/>
          </a:xfrm>
          <a:prstGeom prst="rect">
            <a:avLst/>
          </a:prstGeom>
          <a:noFill/>
        </p:spPr>
        <p:txBody>
          <a:bodyPr wrap="square" rtlCol="0">
            <a:spAutoFit/>
          </a:bodyPr>
          <a:lstStyle/>
          <a:p>
            <a:pPr algn="ctr"/>
            <a:r>
              <a:rPr lang="en-US" sz="4000" dirty="0" smtClean="0"/>
              <a:t>Single Mode Step Index Fiber</a:t>
            </a:r>
            <a:endParaRPr lang="en-US" sz="4000" dirty="0"/>
          </a:p>
        </p:txBody>
      </p:sp>
    </p:spTree>
    <p:extLst>
      <p:ext uri="{BB962C8B-B14F-4D97-AF65-F5344CB8AC3E}">
        <p14:creationId xmlns:p14="http://schemas.microsoft.com/office/powerpoint/2010/main" val="372039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32</a:t>
            </a:fld>
            <a:endParaRPr lang="en-US"/>
          </a:p>
        </p:txBody>
      </p:sp>
      <p:pic>
        <p:nvPicPr>
          <p:cNvPr id="5" name="Picture 4"/>
          <p:cNvPicPr/>
          <p:nvPr/>
        </p:nvPicPr>
        <p:blipFill>
          <a:blip r:embed="rId2"/>
          <a:srcRect l="62839" t="10066" r="3496" b="7211"/>
          <a:stretch>
            <a:fillRect/>
          </a:stretch>
        </p:blipFill>
        <p:spPr bwMode="auto">
          <a:xfrm>
            <a:off x="3701145" y="406409"/>
            <a:ext cx="4978400" cy="604519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199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33</a:t>
            </a:fld>
            <a:endParaRPr lang="en-US"/>
          </a:p>
        </p:txBody>
      </p:sp>
      <p:pic>
        <p:nvPicPr>
          <p:cNvPr id="5" name="Picture 4"/>
          <p:cNvPicPr/>
          <p:nvPr/>
        </p:nvPicPr>
        <p:blipFill>
          <a:blip r:embed="rId2"/>
          <a:srcRect l="53990" t="34792" r="4159" b="23625"/>
          <a:stretch>
            <a:fillRect/>
          </a:stretch>
        </p:blipFill>
        <p:spPr bwMode="auto">
          <a:xfrm>
            <a:off x="2612572" y="1703542"/>
            <a:ext cx="7092206" cy="4123944"/>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364344" y="424511"/>
            <a:ext cx="9564914" cy="707886"/>
          </a:xfrm>
          <a:prstGeom prst="rect">
            <a:avLst/>
          </a:prstGeom>
          <a:noFill/>
        </p:spPr>
        <p:txBody>
          <a:bodyPr wrap="square" rtlCol="0">
            <a:spAutoFit/>
          </a:bodyPr>
          <a:lstStyle/>
          <a:p>
            <a:pPr algn="ctr"/>
            <a:r>
              <a:rPr lang="en-US" sz="4000" dirty="0" smtClean="0"/>
              <a:t>Pulse Shape for Different Fibers</a:t>
            </a:r>
            <a:endParaRPr lang="en-US" sz="4000" dirty="0"/>
          </a:p>
        </p:txBody>
      </p:sp>
    </p:spTree>
    <p:extLst>
      <p:ext uri="{BB962C8B-B14F-4D97-AF65-F5344CB8AC3E}">
        <p14:creationId xmlns:p14="http://schemas.microsoft.com/office/powerpoint/2010/main" val="535989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34</a:t>
            </a:fld>
            <a:endParaRPr lang="en-US"/>
          </a:p>
        </p:txBody>
      </p:sp>
      <p:sp>
        <p:nvSpPr>
          <p:cNvPr id="7" name="TextBox 6"/>
          <p:cNvSpPr txBox="1"/>
          <p:nvPr/>
        </p:nvSpPr>
        <p:spPr>
          <a:xfrm>
            <a:off x="1257570" y="1888731"/>
            <a:ext cx="9564914" cy="1323439"/>
          </a:xfrm>
          <a:prstGeom prst="rect">
            <a:avLst/>
          </a:prstGeom>
          <a:noFill/>
        </p:spPr>
        <p:txBody>
          <a:bodyPr wrap="square" rtlCol="0">
            <a:spAutoFit/>
          </a:bodyPr>
          <a:lstStyle/>
          <a:p>
            <a:pPr algn="ctr"/>
            <a:r>
              <a:rPr lang="en-US" sz="4000" dirty="0" smtClean="0"/>
              <a:t>Normalized Frequency/ V Number</a:t>
            </a:r>
          </a:p>
          <a:p>
            <a:pPr algn="ctr"/>
            <a:r>
              <a:rPr lang="en-US" sz="4000" dirty="0" smtClean="0"/>
              <a:t>Cutoff Wavelength</a:t>
            </a:r>
            <a:endParaRPr lang="en-US" sz="4000" dirty="0"/>
          </a:p>
        </p:txBody>
      </p:sp>
    </p:spTree>
    <p:extLst>
      <p:ext uri="{BB962C8B-B14F-4D97-AF65-F5344CB8AC3E}">
        <p14:creationId xmlns:p14="http://schemas.microsoft.com/office/powerpoint/2010/main" val="1004758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35</a:t>
            </a:fld>
            <a:endParaRPr lang="en-US"/>
          </a:p>
        </p:txBody>
      </p:sp>
      <p:sp>
        <p:nvSpPr>
          <p:cNvPr id="5" name="Rectangle 4"/>
          <p:cNvSpPr/>
          <p:nvPr/>
        </p:nvSpPr>
        <p:spPr>
          <a:xfrm>
            <a:off x="609600" y="1881001"/>
            <a:ext cx="11364685" cy="2308324"/>
          </a:xfrm>
          <a:prstGeom prst="rect">
            <a:avLst/>
          </a:prstGeom>
        </p:spPr>
        <p:txBody>
          <a:bodyPr wrap="square">
            <a:spAutoFit/>
          </a:bodyPr>
          <a:lstStyle/>
          <a:p>
            <a:pPr algn="just"/>
            <a:r>
              <a:rPr lang="en-US" sz="2400" dirty="0" smtClean="0"/>
              <a:t>There are a few factors that contribute to the type of mode propagation through a fiber. These factors ultimately make up the fiber’s </a:t>
            </a:r>
            <a:r>
              <a:rPr lang="en-US" sz="2400" dirty="0" smtClean="0">
                <a:solidFill>
                  <a:srgbClr val="FF0000"/>
                </a:solidFill>
              </a:rPr>
              <a:t>V-number</a:t>
            </a:r>
            <a:r>
              <a:rPr lang="en-US" sz="2400" dirty="0" smtClean="0"/>
              <a:t> </a:t>
            </a:r>
            <a:r>
              <a:rPr lang="en-US" sz="2400" dirty="0" smtClean="0">
                <a:solidFill>
                  <a:srgbClr val="FF0000"/>
                </a:solidFill>
              </a:rPr>
              <a:t>that determines which modes propagate in a fiber</a:t>
            </a:r>
            <a:r>
              <a:rPr lang="en-US" sz="2400" dirty="0" smtClean="0"/>
              <a:t>. These factors include: </a:t>
            </a:r>
            <a:r>
              <a:rPr lang="en-US" sz="2400" dirty="0" smtClean="0">
                <a:solidFill>
                  <a:srgbClr val="FF0000"/>
                </a:solidFill>
              </a:rPr>
              <a:t>indices of refraction of core and cladding, core diameter, and wavelength. </a:t>
            </a:r>
            <a:endParaRPr lang="en-US" sz="2400" dirty="0" smtClean="0"/>
          </a:p>
          <a:p>
            <a:pPr algn="just"/>
            <a:r>
              <a:rPr lang="en-US" sz="2400" dirty="0" smtClean="0"/>
              <a:t>Thus, the factor fiber manufacturers use to control the type of modes a fiber propagates is the core diameter.</a:t>
            </a:r>
            <a:endParaRPr lang="en-US" sz="2400" dirty="0">
              <a:solidFill>
                <a:srgbClr val="FF0000"/>
              </a:solidFill>
            </a:endParaRPr>
          </a:p>
        </p:txBody>
      </p:sp>
      <p:sp>
        <p:nvSpPr>
          <p:cNvPr id="7" name="TextBox 6"/>
          <p:cNvSpPr txBox="1"/>
          <p:nvPr/>
        </p:nvSpPr>
        <p:spPr>
          <a:xfrm>
            <a:off x="1393372" y="105198"/>
            <a:ext cx="9564914" cy="1323439"/>
          </a:xfrm>
          <a:prstGeom prst="rect">
            <a:avLst/>
          </a:prstGeom>
          <a:noFill/>
        </p:spPr>
        <p:txBody>
          <a:bodyPr wrap="square" rtlCol="0">
            <a:spAutoFit/>
          </a:bodyPr>
          <a:lstStyle/>
          <a:p>
            <a:pPr algn="ctr"/>
            <a:r>
              <a:rPr lang="en-US" sz="4000" dirty="0"/>
              <a:t>Normalized Frequency</a:t>
            </a:r>
          </a:p>
          <a:p>
            <a:pPr algn="ctr"/>
            <a:r>
              <a:rPr lang="en-US" sz="4000" dirty="0" smtClean="0"/>
              <a:t>V Number</a:t>
            </a:r>
            <a:endParaRPr lang="en-US" sz="4000" dirty="0"/>
          </a:p>
        </p:txBody>
      </p:sp>
    </p:spTree>
    <p:extLst>
      <p:ext uri="{BB962C8B-B14F-4D97-AF65-F5344CB8AC3E}">
        <p14:creationId xmlns:p14="http://schemas.microsoft.com/office/powerpoint/2010/main" val="2186459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sp>
        <p:nvSpPr>
          <p:cNvPr id="5" name="Rectangle 4"/>
          <p:cNvSpPr/>
          <p:nvPr/>
        </p:nvSpPr>
        <p:spPr>
          <a:xfrm>
            <a:off x="580571" y="1402031"/>
            <a:ext cx="11364685" cy="5262979"/>
          </a:xfrm>
          <a:prstGeom prst="rect">
            <a:avLst/>
          </a:prstGeom>
        </p:spPr>
        <p:txBody>
          <a:bodyPr wrap="square">
            <a:spAutoFit/>
          </a:bodyPr>
          <a:lstStyle/>
          <a:p>
            <a:pPr algn="just"/>
            <a:r>
              <a:rPr lang="en-US" sz="2400" dirty="0" smtClean="0"/>
              <a:t>The Normalized Frequency Parameter of a fiber, also called the V number, is a useful specification. Many fiber parameters can be expressed in terms of V, such as: </a:t>
            </a:r>
            <a:r>
              <a:rPr lang="en-US" sz="2400" dirty="0" smtClean="0">
                <a:solidFill>
                  <a:srgbClr val="FF0000"/>
                </a:solidFill>
              </a:rPr>
              <a:t>the number of modes at a given wavelength, mode cut off conditions, and propagation constants. </a:t>
            </a:r>
          </a:p>
          <a:p>
            <a:pPr algn="just"/>
            <a:r>
              <a:rPr lang="en-US" sz="2400" dirty="0" smtClean="0"/>
              <a:t>For example, </a:t>
            </a:r>
            <a:r>
              <a:rPr lang="en-US" sz="2400" dirty="0"/>
              <a:t>The total number of guided modes M for a </a:t>
            </a:r>
            <a:r>
              <a:rPr lang="en-US" sz="2400" dirty="0" smtClean="0"/>
              <a:t>step-indexed multimode </a:t>
            </a:r>
            <a:r>
              <a:rPr lang="en-US" sz="2400" dirty="0"/>
              <a:t>fiber is approximately related to the V number is given by: </a:t>
            </a:r>
            <a:endParaRPr lang="en-US" sz="2400" dirty="0" smtClean="0"/>
          </a:p>
          <a:p>
            <a:pPr algn="just"/>
            <a:r>
              <a:rPr lang="en-US" sz="2400" dirty="0" smtClean="0">
                <a:solidFill>
                  <a:srgbClr val="FF0000"/>
                </a:solidFill>
              </a:rPr>
              <a:t>M</a:t>
            </a:r>
            <a:r>
              <a:rPr lang="en-US" sz="2400" dirty="0">
                <a:solidFill>
                  <a:srgbClr val="FF0000"/>
                </a:solidFill>
              </a:rPr>
              <a:t>~ </a:t>
            </a:r>
            <a:r>
              <a:rPr lang="en-US" sz="2400" dirty="0" smtClean="0">
                <a:solidFill>
                  <a:srgbClr val="FF0000"/>
                </a:solidFill>
              </a:rPr>
              <a:t>V</a:t>
            </a:r>
            <a:r>
              <a:rPr lang="en-US" sz="2400" baseline="30000" dirty="0" smtClean="0">
                <a:solidFill>
                  <a:srgbClr val="FF0000"/>
                </a:solidFill>
              </a:rPr>
              <a:t>2</a:t>
            </a:r>
            <a:r>
              <a:rPr lang="en-US" sz="2400" dirty="0" smtClean="0">
                <a:solidFill>
                  <a:srgbClr val="FF0000"/>
                </a:solidFill>
              </a:rPr>
              <a:t>/2, </a:t>
            </a:r>
          </a:p>
          <a:p>
            <a:pPr algn="just"/>
            <a:r>
              <a:rPr lang="en-US" sz="2400" dirty="0" smtClean="0"/>
              <a:t>and a step index fiber becomes single-mode for a given wavelength when </a:t>
            </a:r>
            <a:r>
              <a:rPr lang="en-US" sz="2400" dirty="0" smtClean="0">
                <a:solidFill>
                  <a:srgbClr val="FF0000"/>
                </a:solidFill>
              </a:rPr>
              <a:t>V&lt;2.405. </a:t>
            </a:r>
          </a:p>
          <a:p>
            <a:pPr algn="just"/>
            <a:r>
              <a:rPr lang="en-US" sz="2400" dirty="0" smtClean="0"/>
              <a:t>Mathematically:</a:t>
            </a:r>
          </a:p>
          <a:p>
            <a:pPr algn="just"/>
            <a:r>
              <a:rPr lang="en-US" sz="2400" dirty="0" smtClean="0">
                <a:solidFill>
                  <a:srgbClr val="FF0000"/>
                </a:solidFill>
              </a:rPr>
              <a:t>V = 2</a:t>
            </a:r>
            <a:r>
              <a:rPr lang="el-GR" sz="2400" dirty="0" smtClean="0">
                <a:solidFill>
                  <a:srgbClr val="FF0000"/>
                </a:solidFill>
              </a:rPr>
              <a:t>π</a:t>
            </a:r>
            <a:r>
              <a:rPr lang="en-US" sz="2400" dirty="0" smtClean="0">
                <a:solidFill>
                  <a:srgbClr val="FF0000"/>
                </a:solidFill>
              </a:rPr>
              <a:t>.a/</a:t>
            </a:r>
            <a:r>
              <a:rPr lang="el-GR" sz="2400" dirty="0" smtClean="0">
                <a:solidFill>
                  <a:srgbClr val="FF0000"/>
                </a:solidFill>
              </a:rPr>
              <a:t>λ</a:t>
            </a:r>
            <a:r>
              <a:rPr lang="en-US" sz="2400" dirty="0" smtClean="0">
                <a:solidFill>
                  <a:srgbClr val="FF0000"/>
                </a:solidFill>
              </a:rPr>
              <a:t>.</a:t>
            </a:r>
            <a:r>
              <a:rPr lang="el-GR" sz="2400" dirty="0" smtClean="0">
                <a:solidFill>
                  <a:srgbClr val="FF0000"/>
                </a:solidFill>
              </a:rPr>
              <a:t> </a:t>
            </a:r>
            <a:r>
              <a:rPr lang="en-US" sz="2400" dirty="0" smtClean="0">
                <a:solidFill>
                  <a:srgbClr val="FF0000"/>
                </a:solidFill>
              </a:rPr>
              <a:t>NA </a:t>
            </a:r>
          </a:p>
          <a:p>
            <a:pPr algn="just"/>
            <a:r>
              <a:rPr lang="en-US" sz="2400" dirty="0">
                <a:solidFill>
                  <a:srgbClr val="FF0000"/>
                </a:solidFill>
              </a:rPr>
              <a:t> </a:t>
            </a:r>
            <a:r>
              <a:rPr lang="en-US" sz="2400" dirty="0" smtClean="0">
                <a:solidFill>
                  <a:srgbClr val="FF0000"/>
                </a:solidFill>
              </a:rPr>
              <a:t>  </a:t>
            </a:r>
            <a:r>
              <a:rPr lang="el-GR" sz="2400" dirty="0" smtClean="0">
                <a:solidFill>
                  <a:srgbClr val="FF0000"/>
                </a:solidFill>
              </a:rPr>
              <a:t>= 2π</a:t>
            </a:r>
            <a:r>
              <a:rPr lang="en-US" sz="2400" dirty="0" smtClean="0">
                <a:solidFill>
                  <a:srgbClr val="FF0000"/>
                </a:solidFill>
              </a:rPr>
              <a:t>a/</a:t>
            </a:r>
            <a:r>
              <a:rPr lang="el-GR" sz="2400" dirty="0" smtClean="0">
                <a:solidFill>
                  <a:srgbClr val="FF0000"/>
                </a:solidFill>
              </a:rPr>
              <a:t>λ·</a:t>
            </a:r>
            <a:r>
              <a:rPr lang="en-US" sz="2400" dirty="0" smtClean="0">
                <a:solidFill>
                  <a:srgbClr val="FF0000"/>
                </a:solidFill>
              </a:rPr>
              <a:t>(n</a:t>
            </a:r>
            <a:r>
              <a:rPr lang="en-US" sz="2400" baseline="-25000" dirty="0" smtClean="0">
                <a:solidFill>
                  <a:srgbClr val="FF0000"/>
                </a:solidFill>
              </a:rPr>
              <a:t>1</a:t>
            </a:r>
            <a:r>
              <a:rPr lang="en-US" sz="2400" baseline="30000" dirty="0" smtClean="0">
                <a:solidFill>
                  <a:srgbClr val="FF0000"/>
                </a:solidFill>
              </a:rPr>
              <a:t>2</a:t>
            </a:r>
            <a:r>
              <a:rPr lang="en-US" sz="2400" dirty="0" smtClean="0">
                <a:solidFill>
                  <a:srgbClr val="FF0000"/>
                </a:solidFill>
              </a:rPr>
              <a:t> – n</a:t>
            </a:r>
            <a:r>
              <a:rPr lang="en-US" sz="2400" baseline="-25000" dirty="0" smtClean="0">
                <a:solidFill>
                  <a:srgbClr val="FF0000"/>
                </a:solidFill>
              </a:rPr>
              <a:t>2</a:t>
            </a:r>
            <a:r>
              <a:rPr lang="en-US" sz="2400" baseline="30000" dirty="0" smtClean="0">
                <a:solidFill>
                  <a:srgbClr val="FF0000"/>
                </a:solidFill>
              </a:rPr>
              <a:t>2</a:t>
            </a:r>
            <a:r>
              <a:rPr lang="en-US" sz="2400" dirty="0" smtClean="0">
                <a:solidFill>
                  <a:srgbClr val="FF0000"/>
                </a:solidFill>
              </a:rPr>
              <a:t>)</a:t>
            </a:r>
            <a:r>
              <a:rPr lang="en-US" sz="2400" baseline="30000" dirty="0" smtClean="0">
                <a:solidFill>
                  <a:srgbClr val="FF0000"/>
                </a:solidFill>
              </a:rPr>
              <a:t>1/2</a:t>
            </a:r>
          </a:p>
          <a:p>
            <a:pPr algn="just"/>
            <a:r>
              <a:rPr lang="en-US" sz="2400" dirty="0" smtClean="0">
                <a:solidFill>
                  <a:srgbClr val="FF0000"/>
                </a:solidFill>
              </a:rPr>
              <a:t>   = </a:t>
            </a:r>
            <a:r>
              <a:rPr lang="el-GR" sz="2400" dirty="0" smtClean="0">
                <a:solidFill>
                  <a:srgbClr val="FF0000"/>
                </a:solidFill>
              </a:rPr>
              <a:t>2π</a:t>
            </a:r>
            <a:r>
              <a:rPr lang="en-US" sz="2400" dirty="0" smtClean="0">
                <a:solidFill>
                  <a:srgbClr val="FF0000"/>
                </a:solidFill>
              </a:rPr>
              <a:t>a/</a:t>
            </a:r>
            <a:r>
              <a:rPr lang="el-GR" sz="2400" dirty="0" smtClean="0">
                <a:solidFill>
                  <a:srgbClr val="FF0000"/>
                </a:solidFill>
              </a:rPr>
              <a:t>λ</a:t>
            </a:r>
            <a:r>
              <a:rPr lang="en-US" sz="2400" dirty="0" smtClean="0">
                <a:solidFill>
                  <a:srgbClr val="FF0000"/>
                </a:solidFill>
              </a:rPr>
              <a:t>.n</a:t>
            </a:r>
            <a:r>
              <a:rPr lang="en-US" sz="2400" baseline="-25000" dirty="0" smtClean="0">
                <a:solidFill>
                  <a:srgbClr val="FF0000"/>
                </a:solidFill>
              </a:rPr>
              <a:t>1</a:t>
            </a:r>
            <a:r>
              <a:rPr lang="en-US" sz="2400" dirty="0" smtClean="0">
                <a:solidFill>
                  <a:srgbClr val="FF0000"/>
                </a:solidFill>
              </a:rPr>
              <a:t> (2∆)</a:t>
            </a:r>
            <a:r>
              <a:rPr lang="en-US" sz="2400" baseline="30000" dirty="0" smtClean="0">
                <a:solidFill>
                  <a:srgbClr val="FF0000"/>
                </a:solidFill>
              </a:rPr>
              <a:t>1/2</a:t>
            </a:r>
            <a:endParaRPr lang="en-US" sz="2400" baseline="30000" dirty="0" smtClean="0"/>
          </a:p>
          <a:p>
            <a:pPr algn="just"/>
            <a:r>
              <a:rPr lang="en-US" sz="2400" dirty="0" smtClean="0"/>
              <a:t>                            Where, a is the fiber core radius.</a:t>
            </a:r>
          </a:p>
        </p:txBody>
      </p:sp>
      <p:sp>
        <p:nvSpPr>
          <p:cNvPr id="7" name="TextBox 6"/>
          <p:cNvSpPr txBox="1"/>
          <p:nvPr/>
        </p:nvSpPr>
        <p:spPr>
          <a:xfrm>
            <a:off x="1393372" y="177768"/>
            <a:ext cx="9564914" cy="1323439"/>
          </a:xfrm>
          <a:prstGeom prst="rect">
            <a:avLst/>
          </a:prstGeom>
          <a:noFill/>
        </p:spPr>
        <p:txBody>
          <a:bodyPr wrap="square" rtlCol="0">
            <a:spAutoFit/>
          </a:bodyPr>
          <a:lstStyle/>
          <a:p>
            <a:pPr algn="ctr"/>
            <a:r>
              <a:rPr lang="en-US" sz="4000" dirty="0"/>
              <a:t>Normalized Frequency</a:t>
            </a:r>
          </a:p>
          <a:p>
            <a:pPr algn="ctr"/>
            <a:r>
              <a:rPr lang="en-US" sz="4000" dirty="0" smtClean="0"/>
              <a:t>V Number</a:t>
            </a:r>
            <a:endParaRPr lang="en-US" sz="4000" dirty="0"/>
          </a:p>
        </p:txBody>
      </p:sp>
    </p:spTree>
    <p:extLst>
      <p:ext uri="{BB962C8B-B14F-4D97-AF65-F5344CB8AC3E}">
        <p14:creationId xmlns:p14="http://schemas.microsoft.com/office/powerpoint/2010/main" val="2896935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35139" t="29662" r="33961" b="23016"/>
          <a:stretch>
            <a:fillRect/>
          </a:stretch>
        </p:blipFill>
        <p:spPr bwMode="auto">
          <a:xfrm>
            <a:off x="1996792" y="992982"/>
            <a:ext cx="7962020" cy="5711110"/>
          </a:xfrm>
          <a:prstGeom prst="rect">
            <a:avLst/>
          </a:prstGeom>
          <a:noFill/>
          <a:ln w="9525">
            <a:noFill/>
            <a:miter lim="800000"/>
            <a:headEnd/>
            <a:tailEnd/>
          </a:ln>
          <a:effectLst/>
        </p:spPr>
      </p:pic>
      <p:sp>
        <p:nvSpPr>
          <p:cNvPr id="4" name="TextBox 3"/>
          <p:cNvSpPr txBox="1"/>
          <p:nvPr/>
        </p:nvSpPr>
        <p:spPr>
          <a:xfrm>
            <a:off x="1393372" y="105198"/>
            <a:ext cx="9564914" cy="707886"/>
          </a:xfrm>
          <a:prstGeom prst="rect">
            <a:avLst/>
          </a:prstGeom>
          <a:noFill/>
        </p:spPr>
        <p:txBody>
          <a:bodyPr wrap="square" rtlCol="0">
            <a:spAutoFit/>
          </a:bodyPr>
          <a:lstStyle/>
          <a:p>
            <a:pPr algn="ctr"/>
            <a:r>
              <a:rPr lang="en-US" sz="4000" dirty="0" smtClean="0"/>
              <a:t>b vs. V graph for Various LP Modes</a:t>
            </a:r>
            <a:endParaRPr lang="en-US" sz="4000" dirty="0"/>
          </a:p>
        </p:txBody>
      </p:sp>
    </p:spTree>
    <p:extLst>
      <p:ext uri="{BB962C8B-B14F-4D97-AF65-F5344CB8AC3E}">
        <p14:creationId xmlns:p14="http://schemas.microsoft.com/office/powerpoint/2010/main" val="766468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38</a:t>
            </a:fld>
            <a:endParaRPr lang="en-US"/>
          </a:p>
        </p:txBody>
      </p:sp>
      <p:pic>
        <p:nvPicPr>
          <p:cNvPr id="5" name="Picture 4"/>
          <p:cNvPicPr/>
          <p:nvPr/>
        </p:nvPicPr>
        <p:blipFill>
          <a:blip r:embed="rId2"/>
          <a:srcRect l="13469" t="21444" r="18445" b="10714"/>
          <a:stretch>
            <a:fillRect/>
          </a:stretch>
        </p:blipFill>
        <p:spPr bwMode="auto">
          <a:xfrm>
            <a:off x="2554515" y="1622025"/>
            <a:ext cx="7625167" cy="426531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393372" y="177768"/>
            <a:ext cx="9564914" cy="1323439"/>
          </a:xfrm>
          <a:prstGeom prst="rect">
            <a:avLst/>
          </a:prstGeom>
          <a:noFill/>
        </p:spPr>
        <p:txBody>
          <a:bodyPr wrap="square" rtlCol="0">
            <a:spAutoFit/>
          </a:bodyPr>
          <a:lstStyle/>
          <a:p>
            <a:pPr algn="ctr"/>
            <a:r>
              <a:rPr lang="en-US" sz="4000" dirty="0"/>
              <a:t>Normalized Frequency</a:t>
            </a:r>
          </a:p>
          <a:p>
            <a:pPr algn="ctr"/>
            <a:r>
              <a:rPr lang="en-US" sz="4000" dirty="0" smtClean="0"/>
              <a:t>V Number</a:t>
            </a:r>
            <a:endParaRPr lang="en-US" sz="4000" dirty="0"/>
          </a:p>
        </p:txBody>
      </p:sp>
    </p:spTree>
    <p:extLst>
      <p:ext uri="{BB962C8B-B14F-4D97-AF65-F5344CB8AC3E}">
        <p14:creationId xmlns:p14="http://schemas.microsoft.com/office/powerpoint/2010/main" val="2619048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3372" y="105198"/>
            <a:ext cx="9564914" cy="707886"/>
          </a:xfrm>
          <a:prstGeom prst="rect">
            <a:avLst/>
          </a:prstGeom>
          <a:noFill/>
        </p:spPr>
        <p:txBody>
          <a:bodyPr wrap="square" rtlCol="0">
            <a:spAutoFit/>
          </a:bodyPr>
          <a:lstStyle/>
          <a:p>
            <a:pPr algn="ctr"/>
            <a:r>
              <a:rPr lang="en-US" sz="4000" dirty="0" smtClean="0"/>
              <a:t>Single Mode Condition</a:t>
            </a:r>
            <a:endParaRPr lang="en-US" sz="4000" dirty="0"/>
          </a:p>
        </p:txBody>
      </p:sp>
      <p:sp>
        <p:nvSpPr>
          <p:cNvPr id="5" name="TextBox 4"/>
          <p:cNvSpPr txBox="1"/>
          <p:nvPr/>
        </p:nvSpPr>
        <p:spPr>
          <a:xfrm>
            <a:off x="754743" y="1219200"/>
            <a:ext cx="11001828" cy="2308324"/>
          </a:xfrm>
          <a:prstGeom prst="rect">
            <a:avLst/>
          </a:prstGeom>
          <a:noFill/>
        </p:spPr>
        <p:txBody>
          <a:bodyPr wrap="square" rtlCol="0">
            <a:spAutoFit/>
          </a:bodyPr>
          <a:lstStyle/>
          <a:p>
            <a:pPr algn="just"/>
            <a:r>
              <a:rPr lang="en-US" sz="2400" dirty="0" smtClean="0"/>
              <a:t>For single mode operation, only fundamental LP</a:t>
            </a:r>
            <a:r>
              <a:rPr lang="en-US" sz="2400" baseline="-25000" dirty="0" smtClean="0"/>
              <a:t>01</a:t>
            </a:r>
            <a:r>
              <a:rPr lang="en-US" sz="2400" dirty="0" smtClean="0"/>
              <a:t> mode exists. The cutoff normalized frequency (</a:t>
            </a:r>
            <a:r>
              <a:rPr lang="en-US" sz="2400" dirty="0" err="1" smtClean="0"/>
              <a:t>V</a:t>
            </a:r>
            <a:r>
              <a:rPr lang="en-US" sz="2400" baseline="-25000" dirty="0" err="1" smtClean="0"/>
              <a:t>c</a:t>
            </a:r>
            <a:r>
              <a:rPr lang="en-US" sz="2400" dirty="0" smtClean="0"/>
              <a:t>) for the next higher order (LP</a:t>
            </a:r>
            <a:r>
              <a:rPr lang="en-US" sz="2400" baseline="-25000" dirty="0" smtClean="0"/>
              <a:t>11</a:t>
            </a:r>
            <a:r>
              <a:rPr lang="en-US" sz="2400" dirty="0" smtClean="0"/>
              <a:t>) mode in step index fibers occurs at </a:t>
            </a:r>
            <a:r>
              <a:rPr lang="en-US" sz="2400" dirty="0" err="1" smtClean="0"/>
              <a:t>V</a:t>
            </a:r>
            <a:r>
              <a:rPr lang="en-US" sz="2400" baseline="-25000" dirty="0" err="1" smtClean="0"/>
              <a:t>c</a:t>
            </a:r>
            <a:r>
              <a:rPr lang="en-US" sz="2400" dirty="0" smtClean="0"/>
              <a:t>=2.405. </a:t>
            </a:r>
          </a:p>
          <a:p>
            <a:pPr algn="just"/>
            <a:endParaRPr lang="en-US" sz="2400" dirty="0" smtClean="0"/>
          </a:p>
          <a:p>
            <a:pPr algn="just"/>
            <a:r>
              <a:rPr lang="en-US" sz="2400" dirty="0" smtClean="0"/>
              <a:t>Single mode propagation of the LP</a:t>
            </a:r>
            <a:r>
              <a:rPr lang="en-US" sz="2400" baseline="-25000" dirty="0" smtClean="0"/>
              <a:t>01</a:t>
            </a:r>
            <a:r>
              <a:rPr lang="en-US" sz="2400" dirty="0" smtClean="0"/>
              <a:t> mode in step index fibers: V&lt;2.405 </a:t>
            </a:r>
            <a:r>
              <a:rPr lang="en-US" sz="2400" dirty="0"/>
              <a:t>or </a:t>
            </a:r>
            <a:r>
              <a:rPr lang="en-US" sz="2400" dirty="0" smtClean="0"/>
              <a:t>V&lt;</a:t>
            </a:r>
            <a:r>
              <a:rPr lang="en-US" sz="2400" dirty="0" err="1" smtClean="0"/>
              <a:t>V</a:t>
            </a:r>
            <a:r>
              <a:rPr lang="en-US" sz="2400" baseline="-25000" dirty="0" err="1" smtClean="0"/>
              <a:t>c</a:t>
            </a:r>
            <a:r>
              <a:rPr lang="en-US" sz="2400" baseline="-25000" dirty="0" smtClean="0"/>
              <a:t> .</a:t>
            </a:r>
            <a:endParaRPr lang="en-US" sz="2400" dirty="0"/>
          </a:p>
        </p:txBody>
      </p:sp>
    </p:spTree>
    <p:extLst>
      <p:ext uri="{BB962C8B-B14F-4D97-AF65-F5344CB8AC3E}">
        <p14:creationId xmlns:p14="http://schemas.microsoft.com/office/powerpoint/2010/main" val="2694496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a:t>
            </a:fld>
            <a:endParaRPr lang="en-US"/>
          </a:p>
        </p:txBody>
      </p:sp>
      <p:pic>
        <p:nvPicPr>
          <p:cNvPr id="3074" name="Picture 2"/>
          <p:cNvPicPr>
            <a:picLocks noChangeAspect="1" noChangeArrowheads="1"/>
          </p:cNvPicPr>
          <p:nvPr/>
        </p:nvPicPr>
        <p:blipFill>
          <a:blip r:embed="rId2"/>
          <a:srcRect l="20637" t="24008" r="19013" b="27579"/>
          <a:stretch>
            <a:fillRect/>
          </a:stretch>
        </p:blipFill>
        <p:spPr bwMode="auto">
          <a:xfrm>
            <a:off x="2061028" y="1716262"/>
            <a:ext cx="7852228" cy="354148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06285" y="206797"/>
            <a:ext cx="9564914" cy="1323439"/>
          </a:xfrm>
          <a:prstGeom prst="rect">
            <a:avLst/>
          </a:prstGeom>
          <a:noFill/>
        </p:spPr>
        <p:txBody>
          <a:bodyPr wrap="square" rtlCol="0">
            <a:spAutoFit/>
          </a:bodyPr>
          <a:lstStyle/>
          <a:p>
            <a:pPr algn="ctr"/>
            <a:r>
              <a:rPr lang="en-US" sz="4000" dirty="0" smtClean="0"/>
              <a:t>Step-index Silica Optical Fiber Cross-section</a:t>
            </a:r>
            <a:endParaRPr lang="en-US" sz="4000" dirty="0"/>
          </a:p>
        </p:txBody>
      </p:sp>
      <p:sp>
        <p:nvSpPr>
          <p:cNvPr id="6" name="TextBox 5"/>
          <p:cNvSpPr txBox="1"/>
          <p:nvPr/>
        </p:nvSpPr>
        <p:spPr>
          <a:xfrm>
            <a:off x="551542" y="5312229"/>
            <a:ext cx="11437257" cy="830997"/>
          </a:xfrm>
          <a:prstGeom prst="rect">
            <a:avLst/>
          </a:prstGeom>
          <a:noFill/>
        </p:spPr>
        <p:txBody>
          <a:bodyPr wrap="square" rtlCol="0">
            <a:spAutoFit/>
          </a:bodyPr>
          <a:lstStyle/>
          <a:p>
            <a:r>
              <a:rPr lang="en-US" sz="2400" dirty="0" smtClean="0"/>
              <a:t>Both fiber types can have the same numerical aperture (NA), because </a:t>
            </a:r>
            <a:r>
              <a:rPr lang="en-US" sz="2400" dirty="0" smtClean="0">
                <a:solidFill>
                  <a:srgbClr val="FF0000"/>
                </a:solidFill>
              </a:rPr>
              <a:t>NA is independent of the core diameter.</a:t>
            </a:r>
            <a:endParaRPr lang="en-US" sz="2400" dirty="0">
              <a:solidFill>
                <a:srgbClr val="FF0000"/>
              </a:solidFill>
            </a:endParaRPr>
          </a:p>
        </p:txBody>
      </p:sp>
    </p:spTree>
    <p:extLst>
      <p:ext uri="{BB962C8B-B14F-4D97-AF65-F5344CB8AC3E}">
        <p14:creationId xmlns:p14="http://schemas.microsoft.com/office/powerpoint/2010/main" val="674101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40</a:t>
            </a:fld>
            <a:endParaRPr lang="en-US"/>
          </a:p>
        </p:txBody>
      </p:sp>
      <p:sp>
        <p:nvSpPr>
          <p:cNvPr id="5" name="Rectangle 4"/>
          <p:cNvSpPr/>
          <p:nvPr/>
        </p:nvSpPr>
        <p:spPr>
          <a:xfrm>
            <a:off x="341086" y="2160303"/>
            <a:ext cx="11669485" cy="3416320"/>
          </a:xfrm>
          <a:prstGeom prst="rect">
            <a:avLst/>
          </a:prstGeom>
        </p:spPr>
        <p:txBody>
          <a:bodyPr wrap="square">
            <a:spAutoFit/>
          </a:bodyPr>
          <a:lstStyle/>
          <a:p>
            <a:pPr algn="just"/>
            <a:r>
              <a:rPr lang="en-US" sz="2400" dirty="0" smtClean="0"/>
              <a:t>Single mode (SM) fibers have much smaller core diameters than Multi-Mode (MM) fibers. SM fiber is actually designed to propagate only a single (fundamental) mode from a light source. MM fiber allows higher order modes to propagate from a light source. Each SM fiber has a cut-off wavelength associated with it. The cut-off wavelength is the benchmark where every lower wavelength will propagate high order modes and thus be considered multi-mode at those wavelengths. SM fiber is used to propagate </a:t>
            </a:r>
            <a:r>
              <a:rPr lang="en-US" sz="2400" dirty="0" smtClean="0">
                <a:solidFill>
                  <a:srgbClr val="FF0000"/>
                </a:solidFill>
              </a:rPr>
              <a:t>LP</a:t>
            </a:r>
            <a:r>
              <a:rPr lang="en-US" sz="2400" baseline="-25000" dirty="0" smtClean="0">
                <a:solidFill>
                  <a:srgbClr val="FF0000"/>
                </a:solidFill>
              </a:rPr>
              <a:t>01</a:t>
            </a:r>
            <a:r>
              <a:rPr lang="en-US" sz="2400" dirty="0" smtClean="0"/>
              <a:t>. MM fiber is typically used when beam shape and quality is not a desirable factor. MM fibers in turn have large NAs while SM mode fibers have smaller NAs.</a:t>
            </a:r>
            <a:endParaRPr lang="en-US" sz="2400" dirty="0">
              <a:solidFill>
                <a:srgbClr val="FF0000"/>
              </a:solidFill>
            </a:endParaRPr>
          </a:p>
        </p:txBody>
      </p:sp>
      <p:sp>
        <p:nvSpPr>
          <p:cNvPr id="6" name="TextBox 5"/>
          <p:cNvSpPr txBox="1"/>
          <p:nvPr/>
        </p:nvSpPr>
        <p:spPr>
          <a:xfrm>
            <a:off x="1393372" y="221311"/>
            <a:ext cx="9564914" cy="1938992"/>
          </a:xfrm>
          <a:prstGeom prst="rect">
            <a:avLst/>
          </a:prstGeom>
          <a:noFill/>
        </p:spPr>
        <p:txBody>
          <a:bodyPr wrap="square" rtlCol="0">
            <a:spAutoFit/>
          </a:bodyPr>
          <a:lstStyle/>
          <a:p>
            <a:pPr algn="ctr"/>
            <a:r>
              <a:rPr lang="en-US" sz="4000" dirty="0"/>
              <a:t>Normalized </a:t>
            </a:r>
            <a:r>
              <a:rPr lang="en-US" sz="4000" dirty="0" smtClean="0"/>
              <a:t>Frequency/</a:t>
            </a:r>
            <a:endParaRPr lang="en-US" sz="4000" dirty="0"/>
          </a:p>
          <a:p>
            <a:pPr algn="ctr"/>
            <a:r>
              <a:rPr lang="en-US" sz="4000" dirty="0" smtClean="0"/>
              <a:t>V Number Declares Single Mode &amp; Multi Mode Fiber</a:t>
            </a:r>
            <a:endParaRPr lang="en-US" sz="4000" dirty="0"/>
          </a:p>
        </p:txBody>
      </p:sp>
    </p:spTree>
    <p:extLst>
      <p:ext uri="{BB962C8B-B14F-4D97-AF65-F5344CB8AC3E}">
        <p14:creationId xmlns:p14="http://schemas.microsoft.com/office/powerpoint/2010/main" val="689426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41</a:t>
            </a:fld>
            <a:endParaRPr lang="en-US"/>
          </a:p>
        </p:txBody>
      </p:sp>
      <p:sp>
        <p:nvSpPr>
          <p:cNvPr id="5" name="Rectangle 4"/>
          <p:cNvSpPr/>
          <p:nvPr/>
        </p:nvSpPr>
        <p:spPr>
          <a:xfrm>
            <a:off x="696687" y="1106316"/>
            <a:ext cx="11190514" cy="4154984"/>
          </a:xfrm>
          <a:prstGeom prst="rect">
            <a:avLst/>
          </a:prstGeom>
        </p:spPr>
        <p:txBody>
          <a:bodyPr wrap="square">
            <a:spAutoFit/>
          </a:bodyPr>
          <a:lstStyle/>
          <a:p>
            <a:r>
              <a:rPr lang="en-US" sz="2200" dirty="0" smtClean="0"/>
              <a:t>Cutoff Wavelength:</a:t>
            </a:r>
          </a:p>
          <a:p>
            <a:r>
              <a:rPr lang="el-GR" sz="2200" dirty="0" smtClean="0">
                <a:solidFill>
                  <a:srgbClr val="FF0000"/>
                </a:solidFill>
              </a:rPr>
              <a:t>λ</a:t>
            </a:r>
            <a:r>
              <a:rPr lang="en-US" sz="2200" baseline="-25000" dirty="0" smtClean="0">
                <a:solidFill>
                  <a:srgbClr val="FF0000"/>
                </a:solidFill>
              </a:rPr>
              <a:t>c</a:t>
            </a:r>
            <a:r>
              <a:rPr lang="en-US" sz="2200" dirty="0" smtClean="0">
                <a:solidFill>
                  <a:srgbClr val="FF0000"/>
                </a:solidFill>
              </a:rPr>
              <a:t> = 2</a:t>
            </a:r>
            <a:r>
              <a:rPr lang="el-GR" sz="2200" dirty="0" smtClean="0">
                <a:solidFill>
                  <a:srgbClr val="FF0000"/>
                </a:solidFill>
              </a:rPr>
              <a:t>π</a:t>
            </a:r>
            <a:r>
              <a:rPr lang="en-US" sz="2200" dirty="0" smtClean="0">
                <a:solidFill>
                  <a:srgbClr val="FF0000"/>
                </a:solidFill>
              </a:rPr>
              <a:t>a/</a:t>
            </a:r>
            <a:r>
              <a:rPr lang="en-US" sz="2200" dirty="0" err="1" smtClean="0">
                <a:solidFill>
                  <a:srgbClr val="FF0000"/>
                </a:solidFill>
              </a:rPr>
              <a:t>V</a:t>
            </a:r>
            <a:r>
              <a:rPr lang="en-US" sz="2200" baseline="-25000" dirty="0" err="1" smtClean="0">
                <a:solidFill>
                  <a:srgbClr val="FF0000"/>
                </a:solidFill>
              </a:rPr>
              <a:t>c</a:t>
            </a:r>
            <a:r>
              <a:rPr lang="en-US" sz="2200" baseline="-25000" dirty="0" smtClean="0">
                <a:solidFill>
                  <a:srgbClr val="FF0000"/>
                </a:solidFill>
              </a:rPr>
              <a:t>  .</a:t>
            </a:r>
            <a:r>
              <a:rPr lang="en-US" sz="2200" dirty="0" smtClean="0">
                <a:solidFill>
                  <a:srgbClr val="FF0000"/>
                </a:solidFill>
              </a:rPr>
              <a:t>(n</a:t>
            </a:r>
            <a:r>
              <a:rPr lang="en-US" sz="2200" baseline="-25000" dirty="0" smtClean="0">
                <a:solidFill>
                  <a:srgbClr val="FF0000"/>
                </a:solidFill>
              </a:rPr>
              <a:t>1</a:t>
            </a:r>
            <a:r>
              <a:rPr lang="en-US" sz="2200" baseline="30000" dirty="0" smtClean="0">
                <a:solidFill>
                  <a:srgbClr val="FF0000"/>
                </a:solidFill>
              </a:rPr>
              <a:t>2</a:t>
            </a:r>
            <a:r>
              <a:rPr lang="en-US" sz="2200" dirty="0" smtClean="0">
                <a:solidFill>
                  <a:srgbClr val="FF0000"/>
                </a:solidFill>
              </a:rPr>
              <a:t> – n</a:t>
            </a:r>
            <a:r>
              <a:rPr lang="en-US" sz="2200" baseline="-25000" dirty="0" smtClean="0">
                <a:solidFill>
                  <a:srgbClr val="FF0000"/>
                </a:solidFill>
              </a:rPr>
              <a:t>2</a:t>
            </a:r>
            <a:r>
              <a:rPr lang="en-US" sz="2200" baseline="30000" dirty="0" smtClean="0">
                <a:solidFill>
                  <a:srgbClr val="FF0000"/>
                </a:solidFill>
              </a:rPr>
              <a:t>2</a:t>
            </a:r>
            <a:r>
              <a:rPr lang="en-US" sz="2200" dirty="0" smtClean="0">
                <a:solidFill>
                  <a:srgbClr val="FF0000"/>
                </a:solidFill>
              </a:rPr>
              <a:t>)</a:t>
            </a:r>
            <a:r>
              <a:rPr lang="en-US" sz="2200" baseline="30000" dirty="0" smtClean="0">
                <a:solidFill>
                  <a:srgbClr val="FF0000"/>
                </a:solidFill>
              </a:rPr>
              <a:t>1/2</a:t>
            </a:r>
            <a:r>
              <a:rPr lang="en-US" sz="2200" dirty="0" smtClean="0">
                <a:solidFill>
                  <a:srgbClr val="FF0000"/>
                </a:solidFill>
              </a:rPr>
              <a:t> = </a:t>
            </a:r>
            <a:r>
              <a:rPr lang="el-GR" sz="2200" dirty="0" smtClean="0">
                <a:solidFill>
                  <a:srgbClr val="FF0000"/>
                </a:solidFill>
              </a:rPr>
              <a:t>2π</a:t>
            </a:r>
            <a:r>
              <a:rPr lang="en-US" sz="2200" dirty="0" smtClean="0">
                <a:solidFill>
                  <a:srgbClr val="FF0000"/>
                </a:solidFill>
              </a:rPr>
              <a:t>a/V</a:t>
            </a:r>
            <a:r>
              <a:rPr lang="en-US" sz="2200" baseline="-25000" dirty="0" smtClean="0">
                <a:solidFill>
                  <a:srgbClr val="FF0000"/>
                </a:solidFill>
              </a:rPr>
              <a:t>c</a:t>
            </a:r>
            <a:r>
              <a:rPr lang="en-US" sz="2200" dirty="0" smtClean="0">
                <a:solidFill>
                  <a:srgbClr val="FF0000"/>
                </a:solidFill>
              </a:rPr>
              <a:t>.n</a:t>
            </a:r>
            <a:r>
              <a:rPr lang="en-US" sz="2200" baseline="-25000" dirty="0" smtClean="0">
                <a:solidFill>
                  <a:srgbClr val="FF0000"/>
                </a:solidFill>
              </a:rPr>
              <a:t>1</a:t>
            </a:r>
            <a:r>
              <a:rPr lang="en-US" sz="2200" dirty="0" smtClean="0">
                <a:solidFill>
                  <a:srgbClr val="FF0000"/>
                </a:solidFill>
              </a:rPr>
              <a:t> (2∆)</a:t>
            </a:r>
            <a:r>
              <a:rPr lang="en-US" sz="2200" baseline="30000" dirty="0" smtClean="0">
                <a:solidFill>
                  <a:srgbClr val="FF0000"/>
                </a:solidFill>
              </a:rPr>
              <a:t>1/2</a:t>
            </a:r>
            <a:endParaRPr lang="en-US" sz="2200" baseline="-25000" dirty="0" smtClean="0">
              <a:solidFill>
                <a:srgbClr val="FF0000"/>
              </a:solidFill>
            </a:endParaRPr>
          </a:p>
          <a:p>
            <a:r>
              <a:rPr lang="en-US" sz="2200" dirty="0" smtClean="0"/>
              <a:t>a is the fiber core radius</a:t>
            </a:r>
          </a:p>
          <a:p>
            <a:r>
              <a:rPr lang="en-US" sz="2200" dirty="0" err="1" smtClean="0"/>
              <a:t>λ</a:t>
            </a:r>
            <a:r>
              <a:rPr lang="en-US" sz="2200" baseline="-25000" dirty="0" err="1" smtClean="0"/>
              <a:t>c</a:t>
            </a:r>
            <a:r>
              <a:rPr lang="en-US" sz="2200" dirty="0" smtClean="0"/>
              <a:t> is the cutoff wavelength</a:t>
            </a:r>
          </a:p>
          <a:p>
            <a:r>
              <a:rPr lang="en-US" sz="2200" dirty="0" err="1" smtClean="0"/>
              <a:t>V</a:t>
            </a:r>
            <a:r>
              <a:rPr lang="en-US" sz="2200" baseline="-25000" dirty="0" err="1" smtClean="0"/>
              <a:t>c</a:t>
            </a:r>
            <a:r>
              <a:rPr lang="en-US" sz="2200" dirty="0" smtClean="0"/>
              <a:t> is the cutoff V number, equals 2.405.</a:t>
            </a:r>
          </a:p>
          <a:p>
            <a:endParaRPr lang="en-US" sz="2200" dirty="0" smtClean="0"/>
          </a:p>
          <a:p>
            <a:r>
              <a:rPr lang="en-US" sz="2200" dirty="0" smtClean="0"/>
              <a:t>The cutoff wavelength is the minimum wavelength in which a particular fiber still acts as a single mode fiber. Above the cutoff wavelength, the fiber will only allow the LP</a:t>
            </a:r>
            <a:r>
              <a:rPr lang="en-US" sz="2200" baseline="-25000" dirty="0" smtClean="0"/>
              <a:t>01</a:t>
            </a:r>
            <a:r>
              <a:rPr lang="en-US" sz="2200" dirty="0" smtClean="0"/>
              <a:t> mode to propagate through the fiber (fiber is a single mode fiber at this wavelength). Below the cutoff wavelength, higher order modes, i.e. LP</a:t>
            </a:r>
            <a:r>
              <a:rPr lang="en-US" sz="2200" baseline="-25000" dirty="0" smtClean="0"/>
              <a:t>11</a:t>
            </a:r>
            <a:r>
              <a:rPr lang="en-US" sz="2200" dirty="0" smtClean="0"/>
              <a:t>, LP</a:t>
            </a:r>
            <a:r>
              <a:rPr lang="en-US" sz="2200" baseline="-25000" dirty="0" smtClean="0"/>
              <a:t>21</a:t>
            </a:r>
            <a:r>
              <a:rPr lang="en-US" sz="2200" dirty="0" smtClean="0"/>
              <a:t>, LP</a:t>
            </a:r>
            <a:r>
              <a:rPr lang="en-US" sz="2200" baseline="-25000" dirty="0" smtClean="0"/>
              <a:t>02</a:t>
            </a:r>
            <a:r>
              <a:rPr lang="en-US" sz="2200" dirty="0" smtClean="0"/>
              <a:t>, etc will be able to propagate (fiber becomes a multimode fiber at this wavelength). </a:t>
            </a:r>
          </a:p>
        </p:txBody>
      </p:sp>
      <p:sp>
        <p:nvSpPr>
          <p:cNvPr id="6" name="TextBox 5"/>
          <p:cNvSpPr txBox="1"/>
          <p:nvPr/>
        </p:nvSpPr>
        <p:spPr>
          <a:xfrm>
            <a:off x="1393372" y="177768"/>
            <a:ext cx="9564914" cy="707886"/>
          </a:xfrm>
          <a:prstGeom prst="rect">
            <a:avLst/>
          </a:prstGeom>
          <a:noFill/>
        </p:spPr>
        <p:txBody>
          <a:bodyPr wrap="square" rtlCol="0">
            <a:spAutoFit/>
          </a:bodyPr>
          <a:lstStyle/>
          <a:p>
            <a:pPr algn="ctr"/>
            <a:r>
              <a:rPr lang="en-US" sz="4000" dirty="0" smtClean="0"/>
              <a:t>Cutoff Wavelength</a:t>
            </a:r>
            <a:endParaRPr lang="en-US" sz="4000" dirty="0"/>
          </a:p>
        </p:txBody>
      </p:sp>
    </p:spTree>
    <p:extLst>
      <p:ext uri="{BB962C8B-B14F-4D97-AF65-F5344CB8AC3E}">
        <p14:creationId xmlns:p14="http://schemas.microsoft.com/office/powerpoint/2010/main" val="1793342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3372" y="105198"/>
            <a:ext cx="9564914" cy="1323439"/>
          </a:xfrm>
          <a:prstGeom prst="rect">
            <a:avLst/>
          </a:prstGeom>
          <a:noFill/>
        </p:spPr>
        <p:txBody>
          <a:bodyPr wrap="square" rtlCol="0">
            <a:spAutoFit/>
          </a:bodyPr>
          <a:lstStyle/>
          <a:p>
            <a:pPr algn="ctr"/>
            <a:r>
              <a:rPr lang="en-US" sz="4000" dirty="0" smtClean="0"/>
              <a:t>Homework</a:t>
            </a:r>
          </a:p>
          <a:p>
            <a:pPr algn="ctr"/>
            <a:r>
              <a:rPr lang="en-US" sz="4000" dirty="0" smtClean="0"/>
              <a:t>Example</a:t>
            </a:r>
            <a:endParaRPr lang="en-US" sz="4000" dirty="0"/>
          </a:p>
        </p:txBody>
      </p:sp>
      <p:pic>
        <p:nvPicPr>
          <p:cNvPr id="4" name="Picture 2"/>
          <p:cNvPicPr>
            <a:picLocks noChangeAspect="1" noChangeArrowheads="1"/>
          </p:cNvPicPr>
          <p:nvPr/>
        </p:nvPicPr>
        <p:blipFill>
          <a:blip r:embed="rId2"/>
          <a:srcRect l="22311" t="62202" r="21507" b="11508"/>
          <a:stretch>
            <a:fillRect/>
          </a:stretch>
        </p:blipFill>
        <p:spPr bwMode="auto">
          <a:xfrm>
            <a:off x="573314" y="1741715"/>
            <a:ext cx="10951029" cy="2881086"/>
          </a:xfrm>
          <a:prstGeom prst="rect">
            <a:avLst/>
          </a:prstGeom>
          <a:noFill/>
          <a:ln w="9525">
            <a:noFill/>
            <a:miter lim="800000"/>
            <a:headEnd/>
            <a:tailEnd/>
          </a:ln>
          <a:effectLst/>
        </p:spPr>
      </p:pic>
    </p:spTree>
    <p:extLst>
      <p:ext uri="{BB962C8B-B14F-4D97-AF65-F5344CB8AC3E}">
        <p14:creationId xmlns:p14="http://schemas.microsoft.com/office/powerpoint/2010/main" val="33818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a:t>
            </a:fld>
            <a:endParaRPr lang="en-US"/>
          </a:p>
        </p:txBody>
      </p:sp>
      <p:sp>
        <p:nvSpPr>
          <p:cNvPr id="5" name="TextBox 4"/>
          <p:cNvSpPr txBox="1"/>
          <p:nvPr/>
        </p:nvSpPr>
        <p:spPr>
          <a:xfrm>
            <a:off x="1577889" y="1782100"/>
            <a:ext cx="9564914" cy="707886"/>
          </a:xfrm>
          <a:prstGeom prst="rect">
            <a:avLst/>
          </a:prstGeom>
          <a:noFill/>
        </p:spPr>
        <p:txBody>
          <a:bodyPr wrap="square" rtlCol="0">
            <a:spAutoFit/>
          </a:bodyPr>
          <a:lstStyle/>
          <a:p>
            <a:pPr algn="ctr"/>
            <a:r>
              <a:rPr lang="en-US" sz="4000" dirty="0" smtClean="0"/>
              <a:t>Light Ray Guiding Condition</a:t>
            </a:r>
            <a:endParaRPr lang="en-US" sz="4000" dirty="0"/>
          </a:p>
        </p:txBody>
      </p:sp>
    </p:spTree>
    <p:extLst>
      <p:ext uri="{BB962C8B-B14F-4D97-AF65-F5344CB8AC3E}">
        <p14:creationId xmlns:p14="http://schemas.microsoft.com/office/powerpoint/2010/main" val="356883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6</a:t>
            </a:fld>
            <a:endParaRPr lang="en-US"/>
          </a:p>
        </p:txBody>
      </p:sp>
      <p:sp>
        <p:nvSpPr>
          <p:cNvPr id="5" name="TextBox 4"/>
          <p:cNvSpPr txBox="1"/>
          <p:nvPr/>
        </p:nvSpPr>
        <p:spPr>
          <a:xfrm>
            <a:off x="1400622" y="2158975"/>
            <a:ext cx="9564914" cy="1569660"/>
          </a:xfrm>
          <a:prstGeom prst="rect">
            <a:avLst/>
          </a:prstGeom>
          <a:noFill/>
        </p:spPr>
        <p:txBody>
          <a:bodyPr wrap="square" rtlCol="0">
            <a:spAutoFit/>
          </a:bodyPr>
          <a:lstStyle/>
          <a:p>
            <a:pPr algn="just">
              <a:buFont typeface="Wingdings" pitchFamily="2" charset="2"/>
              <a:buChar char="§"/>
            </a:pPr>
            <a:r>
              <a:rPr lang="en-US" sz="2400" dirty="0" smtClean="0"/>
              <a:t> Denser medium and light medium</a:t>
            </a:r>
          </a:p>
          <a:p>
            <a:pPr algn="just">
              <a:buFont typeface="Wingdings" pitchFamily="2" charset="2"/>
              <a:buChar char="§"/>
            </a:pPr>
            <a:r>
              <a:rPr lang="en-US" sz="2400" dirty="0" smtClean="0"/>
              <a:t> Refractive index</a:t>
            </a:r>
          </a:p>
          <a:p>
            <a:pPr algn="just">
              <a:buFont typeface="Wingdings" pitchFamily="2" charset="2"/>
              <a:buChar char="§"/>
            </a:pPr>
            <a:r>
              <a:rPr lang="en-US" sz="2400" dirty="0" smtClean="0"/>
              <a:t> Critical angle </a:t>
            </a:r>
          </a:p>
          <a:p>
            <a:pPr algn="just">
              <a:buFont typeface="Wingdings" pitchFamily="2" charset="2"/>
              <a:buChar char="§"/>
            </a:pPr>
            <a:r>
              <a:rPr lang="en-US" sz="2400" dirty="0" smtClean="0"/>
              <a:t> Total internal reflection</a:t>
            </a:r>
            <a:endParaRPr lang="en-US" sz="2400" dirty="0"/>
          </a:p>
        </p:txBody>
      </p:sp>
      <p:sp>
        <p:nvSpPr>
          <p:cNvPr id="6" name="TextBox 5"/>
          <p:cNvSpPr txBox="1"/>
          <p:nvPr/>
        </p:nvSpPr>
        <p:spPr>
          <a:xfrm>
            <a:off x="696686" y="192282"/>
            <a:ext cx="11001828" cy="1323439"/>
          </a:xfrm>
          <a:prstGeom prst="rect">
            <a:avLst/>
          </a:prstGeom>
          <a:noFill/>
        </p:spPr>
        <p:txBody>
          <a:bodyPr wrap="square" rtlCol="0">
            <a:spAutoFit/>
          </a:bodyPr>
          <a:lstStyle/>
          <a:p>
            <a:pPr algn="ctr"/>
            <a:r>
              <a:rPr lang="en-US" sz="4000" dirty="0"/>
              <a:t>Light Ray Guiding Condition</a:t>
            </a:r>
          </a:p>
          <a:p>
            <a:pPr algn="ctr"/>
            <a:r>
              <a:rPr lang="en-US" sz="4000" dirty="0" smtClean="0"/>
              <a:t>through Optical Fiber</a:t>
            </a:r>
            <a:endParaRPr lang="en-US" sz="4000" dirty="0"/>
          </a:p>
        </p:txBody>
      </p:sp>
    </p:spTree>
    <p:extLst>
      <p:ext uri="{BB962C8B-B14F-4D97-AF65-F5344CB8AC3E}">
        <p14:creationId xmlns:p14="http://schemas.microsoft.com/office/powerpoint/2010/main" val="160755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7</a:t>
            </a:fld>
            <a:endParaRPr lang="en-US"/>
          </a:p>
        </p:txBody>
      </p:sp>
      <p:sp>
        <p:nvSpPr>
          <p:cNvPr id="5" name="TextBox 4"/>
          <p:cNvSpPr txBox="1"/>
          <p:nvPr/>
        </p:nvSpPr>
        <p:spPr>
          <a:xfrm>
            <a:off x="1306285" y="206797"/>
            <a:ext cx="9564914" cy="707886"/>
          </a:xfrm>
          <a:prstGeom prst="rect">
            <a:avLst/>
          </a:prstGeom>
          <a:noFill/>
        </p:spPr>
        <p:txBody>
          <a:bodyPr wrap="square" rtlCol="0">
            <a:spAutoFit/>
          </a:bodyPr>
          <a:lstStyle/>
          <a:p>
            <a:pPr algn="ctr"/>
            <a:r>
              <a:rPr lang="en-US" sz="4000" dirty="0" smtClean="0"/>
              <a:t>Light Ray Guiding Condition</a:t>
            </a:r>
            <a:endParaRPr lang="en-US" sz="4000" dirty="0"/>
          </a:p>
        </p:txBody>
      </p:sp>
      <p:sp>
        <p:nvSpPr>
          <p:cNvPr id="6" name="TextBox 5"/>
          <p:cNvSpPr txBox="1"/>
          <p:nvPr/>
        </p:nvSpPr>
        <p:spPr>
          <a:xfrm>
            <a:off x="104051" y="2345853"/>
            <a:ext cx="11669485" cy="1200329"/>
          </a:xfrm>
          <a:prstGeom prst="rect">
            <a:avLst/>
          </a:prstGeom>
          <a:noFill/>
        </p:spPr>
        <p:txBody>
          <a:bodyPr wrap="square" rtlCol="0">
            <a:spAutoFit/>
          </a:bodyPr>
          <a:lstStyle/>
          <a:p>
            <a:pPr algn="ctr"/>
            <a:r>
              <a:rPr lang="en-US" sz="2400" dirty="0" smtClean="0"/>
              <a:t>See the reference Pdf</a:t>
            </a:r>
          </a:p>
          <a:p>
            <a:pPr algn="ctr"/>
            <a:r>
              <a:rPr lang="en-US" sz="2400" dirty="0" smtClean="0"/>
              <a:t>Snell’s law, critical angle</a:t>
            </a:r>
          </a:p>
          <a:p>
            <a:pPr algn="ctr"/>
            <a:r>
              <a:rPr lang="en-US" sz="2400" dirty="0" smtClean="0"/>
              <a:t>See the equation </a:t>
            </a:r>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7561213" y="3142738"/>
                <a:ext cx="1203343" cy="403444"/>
              </a:xfrm>
              <a:prstGeom prst="rect">
                <a:avLst/>
              </a:prstGeom>
              <a:noFill/>
            </p:spPr>
            <p:txBody>
              <a:bodyPr wrap="none" lIns="0" tIns="0" rIns="0" bIns="0" rtlCol="0">
                <a:spAutoFit/>
              </a:bodyPr>
              <a:lstStyle/>
              <a:p>
                <a:r>
                  <a:rPr lang="en-US" b="0" dirty="0" smtClean="0"/>
                  <a:t>[</a:t>
                </a:r>
                <a14:m>
                  <m:oMath xmlns:m="http://schemas.openxmlformats.org/officeDocument/2006/math">
                    <m:r>
                      <a:rPr lang="en-US" b="0" i="1" smtClean="0">
                        <a:latin typeface="Cambria Math" panose="02040503050406030204" pitchFamily="18" charset="0"/>
                      </a:rPr>
                      <m:t>𝑆𝑖𝑛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561213" y="3142738"/>
                <a:ext cx="1203343" cy="403444"/>
              </a:xfrm>
              <a:prstGeom prst="rect">
                <a:avLst/>
              </a:prstGeom>
              <a:blipFill rotWithShape="0">
                <a:blip r:embed="rId2"/>
                <a:stretch>
                  <a:fillRect l="-11616" t="-6061" r="-8586" b="-16667"/>
                </a:stretch>
              </a:blipFill>
            </p:spPr>
            <p:txBody>
              <a:bodyPr/>
              <a:lstStyle/>
              <a:p>
                <a:r>
                  <a:rPr lang="en-US">
                    <a:noFill/>
                  </a:rPr>
                  <a:t> </a:t>
                </a:r>
              </a:p>
            </p:txBody>
          </p:sp>
        </mc:Fallback>
      </mc:AlternateContent>
    </p:spTree>
    <p:extLst>
      <p:ext uri="{BB962C8B-B14F-4D97-AF65-F5344CB8AC3E}">
        <p14:creationId xmlns:p14="http://schemas.microsoft.com/office/powerpoint/2010/main" val="365522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pic>
        <p:nvPicPr>
          <p:cNvPr id="4098" name="Picture 2"/>
          <p:cNvPicPr>
            <a:picLocks noChangeAspect="1" noChangeArrowheads="1"/>
          </p:cNvPicPr>
          <p:nvPr/>
        </p:nvPicPr>
        <p:blipFill>
          <a:blip r:embed="rId2"/>
          <a:srcRect l="19410" t="40277" r="18567" b="9921"/>
          <a:stretch>
            <a:fillRect/>
          </a:stretch>
        </p:blipFill>
        <p:spPr bwMode="auto">
          <a:xfrm>
            <a:off x="1886858" y="1669143"/>
            <a:ext cx="8069943" cy="3643086"/>
          </a:xfrm>
          <a:prstGeom prst="rect">
            <a:avLst/>
          </a:prstGeom>
          <a:noFill/>
          <a:ln w="9525">
            <a:noFill/>
            <a:miter lim="800000"/>
            <a:headEnd/>
            <a:tailEnd/>
          </a:ln>
          <a:effectLst/>
        </p:spPr>
      </p:pic>
      <p:sp>
        <p:nvSpPr>
          <p:cNvPr id="5" name="TextBox 4"/>
          <p:cNvSpPr txBox="1"/>
          <p:nvPr/>
        </p:nvSpPr>
        <p:spPr>
          <a:xfrm>
            <a:off x="1306285" y="206797"/>
            <a:ext cx="9564914" cy="707886"/>
          </a:xfrm>
          <a:prstGeom prst="rect">
            <a:avLst/>
          </a:prstGeom>
          <a:noFill/>
        </p:spPr>
        <p:txBody>
          <a:bodyPr wrap="square" rtlCol="0">
            <a:spAutoFit/>
          </a:bodyPr>
          <a:lstStyle/>
          <a:p>
            <a:pPr algn="ctr"/>
            <a:r>
              <a:rPr lang="en-US" sz="4000" dirty="0" smtClean="0"/>
              <a:t>Light Ray Guiding Condition</a:t>
            </a:r>
            <a:endParaRPr lang="en-US" sz="4000" dirty="0"/>
          </a:p>
        </p:txBody>
      </p:sp>
      <p:sp>
        <p:nvSpPr>
          <p:cNvPr id="6" name="TextBox 5"/>
          <p:cNvSpPr txBox="1"/>
          <p:nvPr/>
        </p:nvSpPr>
        <p:spPr>
          <a:xfrm>
            <a:off x="217715" y="5080000"/>
            <a:ext cx="11669485" cy="1200329"/>
          </a:xfrm>
          <a:prstGeom prst="rect">
            <a:avLst/>
          </a:prstGeom>
          <a:noFill/>
        </p:spPr>
        <p:txBody>
          <a:bodyPr wrap="square" rtlCol="0">
            <a:spAutoFit/>
          </a:bodyPr>
          <a:lstStyle/>
          <a:p>
            <a:pPr algn="just"/>
            <a:r>
              <a:rPr lang="en-US" sz="2400" dirty="0" smtClean="0"/>
              <a:t>Light ray that satisfies total internal reflection at the interface of the higher refractive index core and the lower refractive index cladding can be guided along an optical fiber.</a:t>
            </a:r>
            <a:endParaRPr lang="en-US" sz="2400" dirty="0"/>
          </a:p>
        </p:txBody>
      </p:sp>
    </p:spTree>
    <p:extLst>
      <p:ext uri="{BB962C8B-B14F-4D97-AF65-F5344CB8AC3E}">
        <p14:creationId xmlns:p14="http://schemas.microsoft.com/office/powerpoint/2010/main" val="84273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sp>
        <p:nvSpPr>
          <p:cNvPr id="5" name="TextBox 4"/>
          <p:cNvSpPr txBox="1"/>
          <p:nvPr/>
        </p:nvSpPr>
        <p:spPr>
          <a:xfrm>
            <a:off x="1306285" y="1883413"/>
            <a:ext cx="9564914" cy="1323439"/>
          </a:xfrm>
          <a:prstGeom prst="rect">
            <a:avLst/>
          </a:prstGeom>
          <a:noFill/>
        </p:spPr>
        <p:txBody>
          <a:bodyPr wrap="square" rtlCol="0">
            <a:spAutoFit/>
          </a:bodyPr>
          <a:lstStyle/>
          <a:p>
            <a:pPr algn="ctr"/>
            <a:r>
              <a:rPr lang="en-US" sz="4000" dirty="0" smtClean="0"/>
              <a:t>Acceptance Angle</a:t>
            </a:r>
          </a:p>
          <a:p>
            <a:pPr algn="ctr"/>
            <a:r>
              <a:rPr lang="en-US" sz="4000" dirty="0"/>
              <a:t>Acceptance Cone</a:t>
            </a:r>
          </a:p>
        </p:txBody>
      </p:sp>
    </p:spTree>
    <p:extLst>
      <p:ext uri="{BB962C8B-B14F-4D97-AF65-F5344CB8AC3E}">
        <p14:creationId xmlns:p14="http://schemas.microsoft.com/office/powerpoint/2010/main" val="32656294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6835</TotalTime>
  <Words>1327</Words>
  <Application>Microsoft Office PowerPoint</Application>
  <PresentationFormat>Widescreen</PresentationFormat>
  <Paragraphs>158</Paragraphs>
  <Slides>42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Cambria Math</vt:lpstr>
      <vt:lpstr>Lucida Sans Unicode</vt:lpstr>
      <vt:lpstr>Verdana</vt:lpstr>
      <vt:lpstr>Wingdings</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603</cp:revision>
  <dcterms:created xsi:type="dcterms:W3CDTF">2015-03-05T10:33:53Z</dcterms:created>
  <dcterms:modified xsi:type="dcterms:W3CDTF">2025-02-05T15:51:51Z</dcterms:modified>
</cp:coreProperties>
</file>